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Lst>
  <p:notesMasterIdLst>
    <p:notesMasterId r:id="rId26"/>
  </p:notesMasterIdLst>
  <p:sldIdLst>
    <p:sldId id="272" r:id="rId5"/>
    <p:sldId id="273" r:id="rId6"/>
    <p:sldId id="274" r:id="rId7"/>
    <p:sldId id="275" r:id="rId8"/>
    <p:sldId id="276" r:id="rId9"/>
    <p:sldId id="278" r:id="rId10"/>
    <p:sldId id="277" r:id="rId11"/>
    <p:sldId id="267" r:id="rId12"/>
    <p:sldId id="268" r:id="rId13"/>
    <p:sldId id="269" r:id="rId14"/>
    <p:sldId id="270" r:id="rId15"/>
    <p:sldId id="271" r:id="rId16"/>
    <p:sldId id="258" r:id="rId17"/>
    <p:sldId id="259" r:id="rId18"/>
    <p:sldId id="260" r:id="rId19"/>
    <p:sldId id="261" r:id="rId20"/>
    <p:sldId id="262" r:id="rId21"/>
    <p:sldId id="263" r:id="rId22"/>
    <p:sldId id="264" r:id="rId23"/>
    <p:sldId id="265" r:id="rId24"/>
    <p:sldId id="266"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410"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00345A-C88C-41B0-9788-2C988C7122D4}" type="datetimeFigureOut">
              <a:rPr lang="en-US" smtClean="0"/>
              <a:t>2/1/2016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06B0B4-ED02-4709-B381-871080B29246}" type="slidenum">
              <a:rPr lang="en-US" smtClean="0"/>
              <a:t>‹#›</a:t>
            </a:fld>
            <a:endParaRPr lang="en-US"/>
          </a:p>
        </p:txBody>
      </p:sp>
    </p:spTree>
    <p:extLst>
      <p:ext uri="{BB962C8B-B14F-4D97-AF65-F5344CB8AC3E}">
        <p14:creationId xmlns:p14="http://schemas.microsoft.com/office/powerpoint/2010/main" val="1965111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6D79967-B8A7-4C40-B422-9D98FCE05345}"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5489437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6D79967-B8A7-4C40-B422-9D98FCE0534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39371268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E3C3555-DAA5-4C90-99B5-C721AC780604}"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9DED2-2E37-42FD-8DE8-A835D98060D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3C3555-DAA5-4C90-99B5-C721AC780604}"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9DED2-2E37-42FD-8DE8-A835D98060D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3C3555-DAA5-4C90-99B5-C721AC780604}"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9DED2-2E37-42FD-8DE8-A835D98060D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07BF851-9279-4540-8EDD-E61A4425BDDE}"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11909-ACC2-431C-8F81-CF6EB3FDF57A}"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7BF851-9279-4540-8EDD-E61A4425BDDE}"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11909-ACC2-431C-8F81-CF6EB3FDF57A}"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7BF851-9279-4540-8EDD-E61A4425BDDE}"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11909-ACC2-431C-8F81-CF6EB3FDF57A}"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07BF851-9279-4540-8EDD-E61A4425BDDE}" type="datetimeFigureOut">
              <a:rPr lang="en-US" smtClean="0"/>
              <a:pPr/>
              <a:t>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611909-ACC2-431C-8F81-CF6EB3FDF57A}"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07BF851-9279-4540-8EDD-E61A4425BDDE}" type="datetimeFigureOut">
              <a:rPr lang="en-US" smtClean="0"/>
              <a:pPr/>
              <a:t>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611909-ACC2-431C-8F81-CF6EB3FDF57A}"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7BF851-9279-4540-8EDD-E61A4425BDDE}" type="datetimeFigureOut">
              <a:rPr lang="en-US" smtClean="0"/>
              <a:pPr/>
              <a:t>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611909-ACC2-431C-8F81-CF6EB3FDF57A}"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7BF851-9279-4540-8EDD-E61A4425BDDE}" type="datetimeFigureOut">
              <a:rPr lang="en-US" smtClean="0"/>
              <a:pPr/>
              <a:t>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611909-ACC2-431C-8F81-CF6EB3FDF57A}"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7BF851-9279-4540-8EDD-E61A4425BDDE}" type="datetimeFigureOut">
              <a:rPr lang="en-US" smtClean="0"/>
              <a:pPr/>
              <a:t>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611909-ACC2-431C-8F81-CF6EB3FDF57A}"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3C3555-DAA5-4C90-99B5-C721AC780604}"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9DED2-2E37-42FD-8DE8-A835D98060DA}"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7BF851-9279-4540-8EDD-E61A4425BDDE}" type="datetimeFigureOut">
              <a:rPr lang="en-US" smtClean="0"/>
              <a:pPr/>
              <a:t>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611909-ACC2-431C-8F81-CF6EB3FDF57A}"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7BF851-9279-4540-8EDD-E61A4425BDDE}"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11909-ACC2-431C-8F81-CF6EB3FDF57A}"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07BF851-9279-4540-8EDD-E61A4425BDDE}"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11909-ACC2-431C-8F81-CF6EB3FDF57A}"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07BF851-9279-4540-8EDD-E61A4425BDDE}"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11909-ACC2-431C-8F81-CF6EB3FDF57A}"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7BF851-9279-4540-8EDD-E61A4425BDDE}"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11909-ACC2-431C-8F81-CF6EB3FDF57A}"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7BF851-9279-4540-8EDD-E61A4425BDDE}"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11909-ACC2-431C-8F81-CF6EB3FDF57A}"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07BF851-9279-4540-8EDD-E61A4425BDDE}" type="datetimeFigureOut">
              <a:rPr lang="en-US" smtClean="0"/>
              <a:pPr/>
              <a:t>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611909-ACC2-431C-8F81-CF6EB3FDF57A}" type="slidenum">
              <a:rPr lang="en-US" smtClean="0"/>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07BF851-9279-4540-8EDD-E61A4425BDDE}" type="datetimeFigureOut">
              <a:rPr lang="en-US" smtClean="0"/>
              <a:pPr/>
              <a:t>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611909-ACC2-431C-8F81-CF6EB3FDF57A}"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7BF851-9279-4540-8EDD-E61A4425BDDE}" type="datetimeFigureOut">
              <a:rPr lang="en-US" smtClean="0"/>
              <a:pPr/>
              <a:t>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611909-ACC2-431C-8F81-CF6EB3FDF57A}" type="slidenum">
              <a:rPr lang="en-US" smtClean="0"/>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7BF851-9279-4540-8EDD-E61A4425BDDE}" type="datetimeFigureOut">
              <a:rPr lang="en-US" smtClean="0"/>
              <a:pPr/>
              <a:t>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611909-ACC2-431C-8F81-CF6EB3FDF57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3C3555-DAA5-4C90-99B5-C721AC780604}"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99DED2-2E37-42FD-8DE8-A835D98060DA}"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7BF851-9279-4540-8EDD-E61A4425BDDE}" type="datetimeFigureOut">
              <a:rPr lang="en-US" smtClean="0"/>
              <a:pPr/>
              <a:t>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611909-ACC2-431C-8F81-CF6EB3FDF57A}"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7BF851-9279-4540-8EDD-E61A4425BDDE}" type="datetimeFigureOut">
              <a:rPr lang="en-US" smtClean="0"/>
              <a:pPr/>
              <a:t>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611909-ACC2-431C-8F81-CF6EB3FDF57A}" type="slidenum">
              <a:rPr lang="en-US" smtClean="0"/>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7BF851-9279-4540-8EDD-E61A4425BDDE}"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11909-ACC2-431C-8F81-CF6EB3FDF57A}"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07BF851-9279-4540-8EDD-E61A4425BDDE}"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611909-ACC2-431C-8F81-CF6EB3FDF57A}" type="slidenum">
              <a:rPr lang="en-US" smtClean="0"/>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0" name="Rectangle 9"/>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7" name="Rectangle 6"/>
          <p:cNvSpPr/>
          <p:nvPr/>
        </p:nvSpPr>
        <p:spPr>
          <a:xfrm>
            <a:off x="-1" y="2667000"/>
            <a:ext cx="9144000" cy="2739571"/>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8" name="Rectangle 7"/>
          <p:cNvSpPr/>
          <p:nvPr/>
        </p:nvSpPr>
        <p:spPr>
          <a:xfrm>
            <a:off x="-1" y="5479143"/>
            <a:ext cx="9144000" cy="235857"/>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ctrTitle"/>
          </p:nvPr>
        </p:nvSpPr>
        <p:spPr>
          <a:xfrm>
            <a:off x="228599" y="2819400"/>
            <a:ext cx="8686800" cy="1470025"/>
          </a:xfrm>
        </p:spPr>
        <p:txBody>
          <a:bodyPr anchor="b">
            <a:noAutofit/>
          </a:bodyPr>
          <a:lstStyle>
            <a:lvl1pPr>
              <a:defRPr sz="72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571499" y="4800600"/>
            <a:ext cx="8001000" cy="5334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2772F4F-B86A-40D1-AA88-22A74677C354}" type="datetimeFigureOut">
              <a:rPr lang="en-US" smtClean="0">
                <a:solidFill>
                  <a:srgbClr val="C9C2D1"/>
                </a:solidFill>
              </a:rPr>
              <a:pPr/>
              <a:t>2/1/2016</a:t>
            </a:fld>
            <a:endParaRPr lang="en-US">
              <a:solidFill>
                <a:srgbClr val="C9C2D1"/>
              </a:solidFill>
            </a:endParaRPr>
          </a:p>
        </p:txBody>
      </p:sp>
      <p:sp>
        <p:nvSpPr>
          <p:cNvPr id="5" name="Footer Placeholder 4"/>
          <p:cNvSpPr>
            <a:spLocks noGrp="1"/>
          </p:cNvSpPr>
          <p:nvPr>
            <p:ph type="ftr" sz="quarter" idx="11"/>
          </p:nvPr>
        </p:nvSpPr>
        <p:spPr>
          <a:xfrm>
            <a:off x="5791200" y="6356350"/>
            <a:ext cx="2895600" cy="365125"/>
          </a:xfrm>
        </p:spPr>
        <p:txBody>
          <a:bodyPr/>
          <a:lstStyle>
            <a:lvl1pPr algn="r">
              <a:defRPr/>
            </a:lvl1pPr>
          </a:lstStyle>
          <a:p>
            <a:endParaRPr lang="en-US">
              <a:solidFill>
                <a:srgbClr val="C9C2D1"/>
              </a:solidFill>
            </a:endParaRPr>
          </a:p>
        </p:txBody>
      </p:sp>
      <p:sp>
        <p:nvSpPr>
          <p:cNvPr id="11" name="TextBox 10"/>
          <p:cNvSpPr txBox="1"/>
          <p:nvPr/>
        </p:nvSpPr>
        <p:spPr>
          <a:xfrm>
            <a:off x="3148584" y="4261104"/>
            <a:ext cx="1219200" cy="584775"/>
          </a:xfrm>
          <a:prstGeom prst="rect">
            <a:avLst/>
          </a:prstGeom>
          <a:noFill/>
        </p:spPr>
        <p:txBody>
          <a:bodyPr wrap="square" rtlCol="0">
            <a:spAutoFit/>
          </a:bodyPr>
          <a:lstStyle/>
          <a:p>
            <a:pPr algn="r"/>
            <a:r>
              <a:rPr lang="en-US" sz="3200" spc="150" dirty="0">
                <a:solidFill>
                  <a:srgbClr val="CEB966"/>
                </a:solidFill>
                <a:sym typeface="Wingdings"/>
              </a:rPr>
              <a:t></a:t>
            </a:r>
            <a:endParaRPr lang="en-US" sz="3200" spc="150" dirty="0">
              <a:solidFill>
                <a:srgbClr val="CEB966"/>
              </a:solidFill>
            </a:endParaRPr>
          </a:p>
        </p:txBody>
      </p:sp>
      <p:sp>
        <p:nvSpPr>
          <p:cNvPr id="6" name="Slide Number Placeholder 5"/>
          <p:cNvSpPr>
            <a:spLocks noGrp="1"/>
          </p:cNvSpPr>
          <p:nvPr>
            <p:ph type="sldNum" sz="quarter" idx="12"/>
          </p:nvPr>
        </p:nvSpPr>
        <p:spPr>
          <a:xfrm>
            <a:off x="3962399" y="4392168"/>
            <a:ext cx="1219200" cy="365125"/>
          </a:xfrm>
        </p:spPr>
        <p:txBody>
          <a:bodyPr/>
          <a:lstStyle>
            <a:lvl1pPr algn="ctr">
              <a:defRPr sz="2400">
                <a:latin typeface="+mj-lt"/>
              </a:defRPr>
            </a:lvl1pPr>
          </a:lstStyle>
          <a:p>
            <a:fld id="{6A9FE6F6-6958-4809-B7C1-E5D0EE1DD71C}" type="slidenum">
              <a:rPr lang="en-US" smtClean="0">
                <a:solidFill>
                  <a:srgbClr val="C9C2D1"/>
                </a:solidFill>
              </a:rPr>
              <a:pPr/>
              <a:t>‹#›</a:t>
            </a:fld>
            <a:endParaRPr lang="en-US">
              <a:solidFill>
                <a:srgbClr val="C9C2D1"/>
              </a:solidFill>
            </a:endParaRPr>
          </a:p>
        </p:txBody>
      </p:sp>
      <p:sp>
        <p:nvSpPr>
          <p:cNvPr id="15" name="TextBox 14"/>
          <p:cNvSpPr txBox="1"/>
          <p:nvPr/>
        </p:nvSpPr>
        <p:spPr>
          <a:xfrm>
            <a:off x="4818888" y="4261104"/>
            <a:ext cx="1219200" cy="584775"/>
          </a:xfrm>
          <a:prstGeom prst="rect">
            <a:avLst/>
          </a:prstGeom>
          <a:noFill/>
        </p:spPr>
        <p:txBody>
          <a:bodyPr wrap="square" rtlCol="0">
            <a:spAutoFit/>
          </a:bodyPr>
          <a:lstStyle/>
          <a:p>
            <a:r>
              <a:rPr lang="en-US" sz="3200" spc="150" dirty="0">
                <a:solidFill>
                  <a:srgbClr val="CEB966"/>
                </a:solidFill>
                <a:sym typeface="Wingdings"/>
              </a:rPr>
              <a:t></a:t>
            </a:r>
            <a:endParaRPr lang="en-US" sz="3200" spc="150" dirty="0">
              <a:solidFill>
                <a:srgbClr val="CEB966"/>
              </a:solidFill>
            </a:endParaRPr>
          </a:p>
        </p:txBody>
      </p:sp>
    </p:spTree>
    <p:extLst>
      <p:ext uri="{BB962C8B-B14F-4D97-AF65-F5344CB8AC3E}">
        <p14:creationId xmlns:p14="http://schemas.microsoft.com/office/powerpoint/2010/main" val="1353028846"/>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2772F4F-B86A-40D1-AA88-22A74677C354}" type="datetimeFigureOut">
              <a:rPr lang="en-US" smtClean="0">
                <a:solidFill>
                  <a:srgbClr val="69676D"/>
                </a:solidFill>
              </a:rPr>
              <a:pPr/>
              <a:t>2/1/2016</a:t>
            </a:fld>
            <a:endParaRPr lang="en-US">
              <a:solidFill>
                <a:srgbClr val="69676D"/>
              </a:solidFill>
            </a:endParaRPr>
          </a:p>
        </p:txBody>
      </p:sp>
      <p:sp>
        <p:nvSpPr>
          <p:cNvPr id="5" name="Footer Placeholder 4"/>
          <p:cNvSpPr>
            <a:spLocks noGrp="1"/>
          </p:cNvSpPr>
          <p:nvPr>
            <p:ph type="ftr" sz="quarter" idx="11"/>
          </p:nvPr>
        </p:nvSpPr>
        <p:spPr/>
        <p:txBody>
          <a:bodyPr/>
          <a:lstStyle/>
          <a:p>
            <a:endParaRPr lang="en-US">
              <a:solidFill>
                <a:srgbClr val="69676D"/>
              </a:solidFill>
            </a:endParaRPr>
          </a:p>
        </p:txBody>
      </p:sp>
      <p:sp>
        <p:nvSpPr>
          <p:cNvPr id="6" name="Slide Number Placeholder 5"/>
          <p:cNvSpPr>
            <a:spLocks noGrp="1"/>
          </p:cNvSpPr>
          <p:nvPr>
            <p:ph type="sldNum" sz="quarter" idx="12"/>
          </p:nvPr>
        </p:nvSpPr>
        <p:spPr/>
        <p:txBody>
          <a:bodyPr/>
          <a:lstStyle/>
          <a:p>
            <a:fld id="{6A9FE6F6-6958-4809-B7C1-E5D0EE1DD71C}" type="slidenum">
              <a:rPr lang="en-US" smtClean="0">
                <a:solidFill>
                  <a:srgbClr val="69676D"/>
                </a:solidFill>
              </a:rPr>
              <a:pPr/>
              <a:t>‹#›</a:t>
            </a:fld>
            <a:endParaRPr lang="en-US">
              <a:solidFill>
                <a:srgbClr val="69676D"/>
              </a:solidFill>
            </a:endParaRPr>
          </a:p>
        </p:txBody>
      </p:sp>
    </p:spTree>
    <p:extLst>
      <p:ext uri="{BB962C8B-B14F-4D97-AF65-F5344CB8AC3E}">
        <p14:creationId xmlns:p14="http://schemas.microsoft.com/office/powerpoint/2010/main" val="150575055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Rectangle 6"/>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8" name="Rectangle 7"/>
          <p:cNvSpPr/>
          <p:nvPr/>
        </p:nvSpPr>
        <p:spPr>
          <a:xfrm>
            <a:off x="-1" y="2667000"/>
            <a:ext cx="9144000" cy="2739571"/>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Rectangle 8"/>
          <p:cNvSpPr/>
          <p:nvPr/>
        </p:nvSpPr>
        <p:spPr>
          <a:xfrm>
            <a:off x="-1" y="5479143"/>
            <a:ext cx="9144000" cy="23585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228599" y="2819400"/>
            <a:ext cx="8686800" cy="1463040"/>
          </a:xfrm>
        </p:spPr>
        <p:txBody>
          <a:bodyPr anchor="b" anchorCtr="0">
            <a:noAutofit/>
          </a:bodyPr>
          <a:lstStyle>
            <a:lvl1pPr algn="ctr">
              <a:defRPr sz="72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571499" y="4800600"/>
            <a:ext cx="8001000" cy="54864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772F4F-B86A-40D1-AA88-22A74677C354}" type="datetimeFigureOut">
              <a:rPr lang="en-US" smtClean="0">
                <a:solidFill>
                  <a:srgbClr val="69676D"/>
                </a:solidFill>
              </a:rPr>
              <a:pPr/>
              <a:t>2/1/2016</a:t>
            </a:fld>
            <a:endParaRPr lang="en-US">
              <a:solidFill>
                <a:srgbClr val="69676D"/>
              </a:solidFill>
            </a:endParaRPr>
          </a:p>
        </p:txBody>
      </p:sp>
      <p:sp>
        <p:nvSpPr>
          <p:cNvPr id="5" name="Footer Placeholder 4"/>
          <p:cNvSpPr>
            <a:spLocks noGrp="1"/>
          </p:cNvSpPr>
          <p:nvPr>
            <p:ph type="ftr" sz="quarter" idx="11"/>
          </p:nvPr>
        </p:nvSpPr>
        <p:spPr>
          <a:xfrm>
            <a:off x="5791200" y="6356350"/>
            <a:ext cx="2895600" cy="365125"/>
          </a:xfrm>
        </p:spPr>
        <p:txBody>
          <a:bodyPr/>
          <a:lstStyle/>
          <a:p>
            <a:endParaRPr lang="en-US">
              <a:solidFill>
                <a:srgbClr val="69676D"/>
              </a:solidFill>
            </a:endParaRPr>
          </a:p>
        </p:txBody>
      </p:sp>
      <p:sp>
        <p:nvSpPr>
          <p:cNvPr id="6" name="Slide Number Placeholder 5"/>
          <p:cNvSpPr>
            <a:spLocks noGrp="1"/>
          </p:cNvSpPr>
          <p:nvPr>
            <p:ph type="sldNum" sz="quarter" idx="12"/>
          </p:nvPr>
        </p:nvSpPr>
        <p:spPr>
          <a:xfrm>
            <a:off x="3959352" y="4389120"/>
            <a:ext cx="1216152" cy="365125"/>
          </a:xfrm>
        </p:spPr>
        <p:txBody>
          <a:bodyPr/>
          <a:lstStyle>
            <a:lvl1pPr algn="ctr">
              <a:defRPr sz="2400">
                <a:solidFill>
                  <a:srgbClr val="FFFFFF"/>
                </a:solidFill>
              </a:defRPr>
            </a:lvl1pPr>
          </a:lstStyle>
          <a:p>
            <a:fld id="{6A9FE6F6-6958-4809-B7C1-E5D0EE1DD71C}" type="slidenum">
              <a:rPr lang="en-US" smtClean="0"/>
              <a:pPr/>
              <a:t>‹#›</a:t>
            </a:fld>
            <a:endParaRPr lang="en-US"/>
          </a:p>
        </p:txBody>
      </p:sp>
      <p:sp>
        <p:nvSpPr>
          <p:cNvPr id="11" name="TextBox 10"/>
          <p:cNvSpPr txBox="1"/>
          <p:nvPr/>
        </p:nvSpPr>
        <p:spPr>
          <a:xfrm>
            <a:off x="4818888" y="4261104"/>
            <a:ext cx="1219200" cy="584775"/>
          </a:xfrm>
          <a:prstGeom prst="rect">
            <a:avLst/>
          </a:prstGeom>
          <a:noFill/>
        </p:spPr>
        <p:txBody>
          <a:bodyPr wrap="square" rtlCol="0">
            <a:spAutoFit/>
          </a:bodyPr>
          <a:lstStyle/>
          <a:p>
            <a:r>
              <a:rPr lang="en-US" sz="3200" spc="150" dirty="0">
                <a:solidFill>
                  <a:srgbClr val="FFFFFF"/>
                </a:solidFill>
                <a:sym typeface="Wingdings"/>
              </a:rPr>
              <a:t></a:t>
            </a:r>
            <a:endParaRPr lang="en-US" sz="3200" spc="150" dirty="0">
              <a:solidFill>
                <a:srgbClr val="FFFFFF"/>
              </a:solidFill>
            </a:endParaRPr>
          </a:p>
        </p:txBody>
      </p:sp>
      <p:sp>
        <p:nvSpPr>
          <p:cNvPr id="12" name="TextBox 11"/>
          <p:cNvSpPr txBox="1"/>
          <p:nvPr/>
        </p:nvSpPr>
        <p:spPr>
          <a:xfrm>
            <a:off x="3148584" y="4261104"/>
            <a:ext cx="1219200" cy="584775"/>
          </a:xfrm>
          <a:prstGeom prst="rect">
            <a:avLst/>
          </a:prstGeom>
          <a:noFill/>
        </p:spPr>
        <p:txBody>
          <a:bodyPr wrap="square" rtlCol="0">
            <a:spAutoFit/>
          </a:bodyPr>
          <a:lstStyle/>
          <a:p>
            <a:pPr algn="r"/>
            <a:r>
              <a:rPr lang="en-US" sz="3200" spc="150" dirty="0">
                <a:solidFill>
                  <a:srgbClr val="FFFFFF"/>
                </a:solidFill>
                <a:sym typeface="Wingdings"/>
              </a:rPr>
              <a:t></a:t>
            </a:r>
            <a:endParaRPr lang="en-US" sz="3200" spc="150" dirty="0">
              <a:solidFill>
                <a:srgbClr val="FFFFFF"/>
              </a:solidFill>
            </a:endParaRPr>
          </a:p>
        </p:txBody>
      </p:sp>
    </p:spTree>
    <p:extLst>
      <p:ext uri="{BB962C8B-B14F-4D97-AF65-F5344CB8AC3E}">
        <p14:creationId xmlns:p14="http://schemas.microsoft.com/office/powerpoint/2010/main" val="1910787750"/>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2772F4F-B86A-40D1-AA88-22A74677C354}" type="datetimeFigureOut">
              <a:rPr lang="en-US" smtClean="0">
                <a:solidFill>
                  <a:srgbClr val="69676D"/>
                </a:solidFill>
              </a:rPr>
              <a:pPr/>
              <a:t>2/1/2016</a:t>
            </a:fld>
            <a:endParaRPr lang="en-US">
              <a:solidFill>
                <a:srgbClr val="69676D"/>
              </a:solidFill>
            </a:endParaRPr>
          </a:p>
        </p:txBody>
      </p:sp>
      <p:sp>
        <p:nvSpPr>
          <p:cNvPr id="6" name="Footer Placeholder 5"/>
          <p:cNvSpPr>
            <a:spLocks noGrp="1"/>
          </p:cNvSpPr>
          <p:nvPr>
            <p:ph type="ftr" sz="quarter" idx="11"/>
          </p:nvPr>
        </p:nvSpPr>
        <p:spPr/>
        <p:txBody>
          <a:bodyPr/>
          <a:lstStyle/>
          <a:p>
            <a:endParaRPr lang="en-US">
              <a:solidFill>
                <a:srgbClr val="69676D"/>
              </a:solidFill>
            </a:endParaRPr>
          </a:p>
        </p:txBody>
      </p:sp>
      <p:sp>
        <p:nvSpPr>
          <p:cNvPr id="7" name="Slide Number Placeholder 6"/>
          <p:cNvSpPr>
            <a:spLocks noGrp="1"/>
          </p:cNvSpPr>
          <p:nvPr>
            <p:ph type="sldNum" sz="quarter" idx="12"/>
          </p:nvPr>
        </p:nvSpPr>
        <p:spPr/>
        <p:txBody>
          <a:bodyPr/>
          <a:lstStyle/>
          <a:p>
            <a:fld id="{6A9FE6F6-6958-4809-B7C1-E5D0EE1DD71C}" type="slidenum">
              <a:rPr lang="en-US" smtClean="0">
                <a:solidFill>
                  <a:srgbClr val="69676D"/>
                </a:solidFill>
              </a:rPr>
              <a:pPr/>
              <a:t>‹#›</a:t>
            </a:fld>
            <a:endParaRPr lang="en-US">
              <a:solidFill>
                <a:srgbClr val="69676D"/>
              </a:solidFill>
            </a:endParaRPr>
          </a:p>
        </p:txBody>
      </p:sp>
    </p:spTree>
    <p:extLst>
      <p:ext uri="{BB962C8B-B14F-4D97-AF65-F5344CB8AC3E}">
        <p14:creationId xmlns:p14="http://schemas.microsoft.com/office/powerpoint/2010/main" val="409207059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2772F4F-B86A-40D1-AA88-22A74677C354}" type="datetimeFigureOut">
              <a:rPr lang="en-US" smtClean="0">
                <a:solidFill>
                  <a:srgbClr val="69676D"/>
                </a:solidFill>
              </a:rPr>
              <a:pPr/>
              <a:t>2/1/2016</a:t>
            </a:fld>
            <a:endParaRPr lang="en-US">
              <a:solidFill>
                <a:srgbClr val="69676D"/>
              </a:solidFill>
            </a:endParaRPr>
          </a:p>
        </p:txBody>
      </p:sp>
      <p:sp>
        <p:nvSpPr>
          <p:cNvPr id="8" name="Footer Placeholder 7"/>
          <p:cNvSpPr>
            <a:spLocks noGrp="1"/>
          </p:cNvSpPr>
          <p:nvPr>
            <p:ph type="ftr" sz="quarter" idx="11"/>
          </p:nvPr>
        </p:nvSpPr>
        <p:spPr/>
        <p:txBody>
          <a:bodyPr/>
          <a:lstStyle/>
          <a:p>
            <a:endParaRPr lang="en-US">
              <a:solidFill>
                <a:srgbClr val="69676D"/>
              </a:solidFill>
            </a:endParaRPr>
          </a:p>
        </p:txBody>
      </p:sp>
      <p:sp>
        <p:nvSpPr>
          <p:cNvPr id="9" name="Slide Number Placeholder 8"/>
          <p:cNvSpPr>
            <a:spLocks noGrp="1"/>
          </p:cNvSpPr>
          <p:nvPr>
            <p:ph type="sldNum" sz="quarter" idx="12"/>
          </p:nvPr>
        </p:nvSpPr>
        <p:spPr/>
        <p:txBody>
          <a:bodyPr/>
          <a:lstStyle/>
          <a:p>
            <a:fld id="{6A9FE6F6-6958-4809-B7C1-E5D0EE1DD71C}" type="slidenum">
              <a:rPr lang="en-US" smtClean="0">
                <a:solidFill>
                  <a:srgbClr val="69676D"/>
                </a:solidFill>
              </a:rPr>
              <a:pPr/>
              <a:t>‹#›</a:t>
            </a:fld>
            <a:endParaRPr lang="en-US">
              <a:solidFill>
                <a:srgbClr val="69676D"/>
              </a:solidFill>
            </a:endParaRPr>
          </a:p>
        </p:txBody>
      </p:sp>
    </p:spTree>
    <p:extLst>
      <p:ext uri="{BB962C8B-B14F-4D97-AF65-F5344CB8AC3E}">
        <p14:creationId xmlns:p14="http://schemas.microsoft.com/office/powerpoint/2010/main" val="42734500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772F4F-B86A-40D1-AA88-22A74677C354}" type="datetimeFigureOut">
              <a:rPr lang="en-US" smtClean="0">
                <a:solidFill>
                  <a:srgbClr val="69676D"/>
                </a:solidFill>
              </a:rPr>
              <a:pPr/>
              <a:t>2/1/2016</a:t>
            </a:fld>
            <a:endParaRPr lang="en-US">
              <a:solidFill>
                <a:srgbClr val="69676D"/>
              </a:solidFill>
            </a:endParaRPr>
          </a:p>
        </p:txBody>
      </p:sp>
      <p:sp>
        <p:nvSpPr>
          <p:cNvPr id="4" name="Footer Placeholder 3"/>
          <p:cNvSpPr>
            <a:spLocks noGrp="1"/>
          </p:cNvSpPr>
          <p:nvPr>
            <p:ph type="ftr" sz="quarter" idx="11"/>
          </p:nvPr>
        </p:nvSpPr>
        <p:spPr/>
        <p:txBody>
          <a:bodyPr/>
          <a:lstStyle/>
          <a:p>
            <a:endParaRPr lang="en-US">
              <a:solidFill>
                <a:srgbClr val="69676D"/>
              </a:solidFill>
            </a:endParaRPr>
          </a:p>
        </p:txBody>
      </p:sp>
      <p:sp>
        <p:nvSpPr>
          <p:cNvPr id="5" name="Slide Number Placeholder 4"/>
          <p:cNvSpPr>
            <a:spLocks noGrp="1"/>
          </p:cNvSpPr>
          <p:nvPr>
            <p:ph type="sldNum" sz="quarter" idx="12"/>
          </p:nvPr>
        </p:nvSpPr>
        <p:spPr/>
        <p:txBody>
          <a:bodyPr/>
          <a:lstStyle/>
          <a:p>
            <a:fld id="{6A9FE6F6-6958-4809-B7C1-E5D0EE1DD71C}" type="slidenum">
              <a:rPr lang="en-US" smtClean="0">
                <a:solidFill>
                  <a:srgbClr val="69676D"/>
                </a:solidFill>
              </a:rPr>
              <a:pPr/>
              <a:t>‹#›</a:t>
            </a:fld>
            <a:endParaRPr lang="en-US">
              <a:solidFill>
                <a:srgbClr val="69676D"/>
              </a:solidFill>
            </a:endParaRPr>
          </a:p>
        </p:txBody>
      </p:sp>
    </p:spTree>
    <p:extLst>
      <p:ext uri="{BB962C8B-B14F-4D97-AF65-F5344CB8AC3E}">
        <p14:creationId xmlns:p14="http://schemas.microsoft.com/office/powerpoint/2010/main" val="2664891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3C3555-DAA5-4C90-99B5-C721AC780604}" type="datetimeFigureOut">
              <a:rPr lang="en-US" smtClean="0"/>
              <a:pPr/>
              <a:t>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99DED2-2E37-42FD-8DE8-A835D98060DA}"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772F4F-B86A-40D1-AA88-22A74677C354}" type="datetimeFigureOut">
              <a:rPr lang="en-US" smtClean="0">
                <a:solidFill>
                  <a:srgbClr val="69676D"/>
                </a:solidFill>
              </a:rPr>
              <a:pPr/>
              <a:t>2/1/2016</a:t>
            </a:fld>
            <a:endParaRPr lang="en-US">
              <a:solidFill>
                <a:srgbClr val="69676D"/>
              </a:solidFill>
            </a:endParaRPr>
          </a:p>
        </p:txBody>
      </p:sp>
      <p:sp>
        <p:nvSpPr>
          <p:cNvPr id="3" name="Footer Placeholder 2"/>
          <p:cNvSpPr>
            <a:spLocks noGrp="1"/>
          </p:cNvSpPr>
          <p:nvPr>
            <p:ph type="ftr" sz="quarter" idx="11"/>
          </p:nvPr>
        </p:nvSpPr>
        <p:spPr/>
        <p:txBody>
          <a:bodyPr/>
          <a:lstStyle/>
          <a:p>
            <a:endParaRPr lang="en-US">
              <a:solidFill>
                <a:srgbClr val="69676D"/>
              </a:solidFill>
            </a:endParaRPr>
          </a:p>
        </p:txBody>
      </p:sp>
      <p:sp>
        <p:nvSpPr>
          <p:cNvPr id="4" name="Slide Number Placeholder 3"/>
          <p:cNvSpPr>
            <a:spLocks noGrp="1"/>
          </p:cNvSpPr>
          <p:nvPr>
            <p:ph type="sldNum" sz="quarter" idx="12"/>
          </p:nvPr>
        </p:nvSpPr>
        <p:spPr/>
        <p:txBody>
          <a:bodyPr/>
          <a:lstStyle/>
          <a:p>
            <a:fld id="{6A9FE6F6-6958-4809-B7C1-E5D0EE1DD71C}" type="slidenum">
              <a:rPr lang="en-US" smtClean="0">
                <a:solidFill>
                  <a:srgbClr val="69676D"/>
                </a:solidFill>
              </a:rPr>
              <a:pPr/>
              <a:t>‹#›</a:t>
            </a:fld>
            <a:endParaRPr lang="en-US">
              <a:solidFill>
                <a:srgbClr val="69676D"/>
              </a:solidFill>
            </a:endParaRPr>
          </a:p>
        </p:txBody>
      </p:sp>
    </p:spTree>
    <p:extLst>
      <p:ext uri="{BB962C8B-B14F-4D97-AF65-F5344CB8AC3E}">
        <p14:creationId xmlns:p14="http://schemas.microsoft.com/office/powerpoint/2010/main" val="300325527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5638800" cy="946150"/>
          </a:xfrm>
        </p:spPr>
        <p:txBody>
          <a:bodyPr anchor="ctr">
            <a:noAutofit/>
          </a:bodyPr>
          <a:lstStyle>
            <a:lvl1pPr algn="l">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438912" y="1719072"/>
            <a:ext cx="8247888" cy="4535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2772F4F-B86A-40D1-AA88-22A74677C354}" type="datetimeFigureOut">
              <a:rPr lang="en-US" smtClean="0">
                <a:solidFill>
                  <a:srgbClr val="69676D"/>
                </a:solidFill>
              </a:rPr>
              <a:pPr/>
              <a:t>2/1/2016</a:t>
            </a:fld>
            <a:endParaRPr lang="en-US">
              <a:solidFill>
                <a:srgbClr val="69676D"/>
              </a:solidFill>
            </a:endParaRPr>
          </a:p>
        </p:txBody>
      </p:sp>
      <p:sp>
        <p:nvSpPr>
          <p:cNvPr id="6" name="Footer Placeholder 5"/>
          <p:cNvSpPr>
            <a:spLocks noGrp="1"/>
          </p:cNvSpPr>
          <p:nvPr>
            <p:ph type="ftr" sz="quarter" idx="11"/>
          </p:nvPr>
        </p:nvSpPr>
        <p:spPr/>
        <p:txBody>
          <a:bodyPr/>
          <a:lstStyle/>
          <a:p>
            <a:endParaRPr lang="en-US">
              <a:solidFill>
                <a:srgbClr val="69676D"/>
              </a:solidFill>
            </a:endParaRPr>
          </a:p>
        </p:txBody>
      </p:sp>
      <p:sp>
        <p:nvSpPr>
          <p:cNvPr id="7" name="Slide Number Placeholder 6"/>
          <p:cNvSpPr>
            <a:spLocks noGrp="1"/>
          </p:cNvSpPr>
          <p:nvPr>
            <p:ph type="sldNum" sz="quarter" idx="12"/>
          </p:nvPr>
        </p:nvSpPr>
        <p:spPr/>
        <p:txBody>
          <a:bodyPr/>
          <a:lstStyle/>
          <a:p>
            <a:fld id="{6A9FE6F6-6958-4809-B7C1-E5D0EE1DD71C}" type="slidenum">
              <a:rPr lang="en-US" smtClean="0">
                <a:solidFill>
                  <a:srgbClr val="69676D"/>
                </a:solidFill>
              </a:rPr>
              <a:pPr/>
              <a:t>‹#›</a:t>
            </a:fld>
            <a:endParaRPr lang="en-US">
              <a:solidFill>
                <a:srgbClr val="69676D"/>
              </a:solidFill>
            </a:endParaRPr>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Text Placeholder 3"/>
          <p:cNvSpPr>
            <a:spLocks noGrp="1"/>
          </p:cNvSpPr>
          <p:nvPr>
            <p:ph type="body" sz="half" idx="2"/>
          </p:nvPr>
        </p:nvSpPr>
        <p:spPr>
          <a:xfrm>
            <a:off x="6248400" y="274320"/>
            <a:ext cx="2743200" cy="9448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46873107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36880" y="1717040"/>
            <a:ext cx="8249920" cy="4531360"/>
          </a:xfrm>
          <a:solidFill>
            <a:schemeClr val="bg2">
              <a:lumMod val="60000"/>
              <a:lumOff val="40000"/>
            </a:schemeClr>
          </a:solidFill>
          <a:effectLst>
            <a:outerShdw blurRad="76200" dist="38100" dir="3600000" algn="ctr"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02772F4F-B86A-40D1-AA88-22A74677C354}" type="datetimeFigureOut">
              <a:rPr lang="en-US" smtClean="0">
                <a:solidFill>
                  <a:srgbClr val="69676D"/>
                </a:solidFill>
              </a:rPr>
              <a:pPr/>
              <a:t>2/1/2016</a:t>
            </a:fld>
            <a:endParaRPr lang="en-US">
              <a:solidFill>
                <a:srgbClr val="69676D"/>
              </a:solidFill>
            </a:endParaRPr>
          </a:p>
        </p:txBody>
      </p:sp>
      <p:sp>
        <p:nvSpPr>
          <p:cNvPr id="6" name="Footer Placeholder 5"/>
          <p:cNvSpPr>
            <a:spLocks noGrp="1"/>
          </p:cNvSpPr>
          <p:nvPr>
            <p:ph type="ftr" sz="quarter" idx="11"/>
          </p:nvPr>
        </p:nvSpPr>
        <p:spPr/>
        <p:txBody>
          <a:bodyPr/>
          <a:lstStyle/>
          <a:p>
            <a:endParaRPr lang="en-US">
              <a:solidFill>
                <a:srgbClr val="69676D"/>
              </a:solidFill>
            </a:endParaRPr>
          </a:p>
        </p:txBody>
      </p:sp>
      <p:sp>
        <p:nvSpPr>
          <p:cNvPr id="7" name="Slide Number Placeholder 6"/>
          <p:cNvSpPr>
            <a:spLocks noGrp="1"/>
          </p:cNvSpPr>
          <p:nvPr>
            <p:ph type="sldNum" sz="quarter" idx="12"/>
          </p:nvPr>
        </p:nvSpPr>
        <p:spPr/>
        <p:txBody>
          <a:bodyPr/>
          <a:lstStyle/>
          <a:p>
            <a:fld id="{6A9FE6F6-6958-4809-B7C1-E5D0EE1DD71C}" type="slidenum">
              <a:rPr lang="en-US" smtClean="0">
                <a:solidFill>
                  <a:srgbClr val="69676D"/>
                </a:solidFill>
              </a:rPr>
              <a:pPr/>
              <a:t>‹#›</a:t>
            </a:fld>
            <a:endParaRPr lang="en-US">
              <a:solidFill>
                <a:srgbClr val="69676D"/>
              </a:solidFill>
            </a:endParaRPr>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381000" y="228600"/>
            <a:ext cx="5638800" cy="1005840"/>
          </a:xfrm>
        </p:spPr>
        <p:txBody>
          <a:bodyPr anchor="ctr">
            <a:noAutofit/>
          </a:bodyPr>
          <a:lstStyle>
            <a:lvl1pPr algn="l">
              <a:defRPr sz="40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6248400" y="228600"/>
            <a:ext cx="2819400" cy="100584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9754035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772F4F-B86A-40D1-AA88-22A74677C354}" type="datetimeFigureOut">
              <a:rPr lang="en-US" smtClean="0">
                <a:solidFill>
                  <a:srgbClr val="69676D"/>
                </a:solidFill>
              </a:rPr>
              <a:pPr/>
              <a:t>2/1/2016</a:t>
            </a:fld>
            <a:endParaRPr lang="en-US">
              <a:solidFill>
                <a:srgbClr val="69676D"/>
              </a:solidFill>
            </a:endParaRPr>
          </a:p>
        </p:txBody>
      </p:sp>
      <p:sp>
        <p:nvSpPr>
          <p:cNvPr id="5" name="Footer Placeholder 4"/>
          <p:cNvSpPr>
            <a:spLocks noGrp="1"/>
          </p:cNvSpPr>
          <p:nvPr>
            <p:ph type="ftr" sz="quarter" idx="11"/>
          </p:nvPr>
        </p:nvSpPr>
        <p:spPr/>
        <p:txBody>
          <a:bodyPr/>
          <a:lstStyle/>
          <a:p>
            <a:endParaRPr lang="en-US">
              <a:solidFill>
                <a:srgbClr val="69676D"/>
              </a:solidFill>
            </a:endParaRPr>
          </a:p>
        </p:txBody>
      </p:sp>
      <p:sp>
        <p:nvSpPr>
          <p:cNvPr id="6" name="Slide Number Placeholder 5"/>
          <p:cNvSpPr>
            <a:spLocks noGrp="1"/>
          </p:cNvSpPr>
          <p:nvPr>
            <p:ph type="sldNum" sz="quarter" idx="12"/>
          </p:nvPr>
        </p:nvSpPr>
        <p:spPr/>
        <p:txBody>
          <a:bodyPr/>
          <a:lstStyle/>
          <a:p>
            <a:fld id="{6A9FE6F6-6958-4809-B7C1-E5D0EE1DD71C}" type="slidenum">
              <a:rPr lang="en-US" smtClean="0">
                <a:solidFill>
                  <a:srgbClr val="69676D"/>
                </a:solidFill>
              </a:rPr>
              <a:pPr/>
              <a:t>‹#›</a:t>
            </a:fld>
            <a:endParaRPr lang="en-US">
              <a:solidFill>
                <a:srgbClr val="69676D"/>
              </a:solidFill>
            </a:endParaRPr>
          </a:p>
        </p:txBody>
      </p:sp>
    </p:spTree>
    <p:extLst>
      <p:ext uri="{BB962C8B-B14F-4D97-AF65-F5344CB8AC3E}">
        <p14:creationId xmlns:p14="http://schemas.microsoft.com/office/powerpoint/2010/main" val="242372998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7" name="Rectangle 6"/>
          <p:cNvSpPr/>
          <p:nvPr/>
        </p:nvSpPr>
        <p:spPr>
          <a:xfrm rot="5400000">
            <a:off x="4591050" y="2409824"/>
            <a:ext cx="6858000" cy="20383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8" name="Rectangle 7"/>
          <p:cNvSpPr/>
          <p:nvPr/>
        </p:nvSpPr>
        <p:spPr>
          <a:xfrm rot="5400000">
            <a:off x="4668203" y="2570797"/>
            <a:ext cx="6858000" cy="171640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Vertical Title 1"/>
          <p:cNvSpPr>
            <a:spLocks noGrp="1"/>
          </p:cNvSpPr>
          <p:nvPr>
            <p:ph type="title" orient="vert"/>
          </p:nvPr>
        </p:nvSpPr>
        <p:spPr>
          <a:xfrm>
            <a:off x="7315200" y="274638"/>
            <a:ext cx="1447800" cy="5851525"/>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199" y="274638"/>
            <a:ext cx="635317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772F4F-B86A-40D1-AA88-22A74677C354}" type="datetimeFigureOut">
              <a:rPr lang="en-US" smtClean="0">
                <a:solidFill>
                  <a:srgbClr val="69676D"/>
                </a:solidFill>
              </a:rPr>
              <a:pPr/>
              <a:t>2/1/2016</a:t>
            </a:fld>
            <a:endParaRPr lang="en-US">
              <a:solidFill>
                <a:srgbClr val="69676D"/>
              </a:solidFill>
            </a:endParaRPr>
          </a:p>
        </p:txBody>
      </p:sp>
      <p:sp>
        <p:nvSpPr>
          <p:cNvPr id="5" name="Footer Placeholder 4"/>
          <p:cNvSpPr>
            <a:spLocks noGrp="1"/>
          </p:cNvSpPr>
          <p:nvPr>
            <p:ph type="ftr" sz="quarter" idx="11"/>
          </p:nvPr>
        </p:nvSpPr>
        <p:spPr/>
        <p:txBody>
          <a:bodyPr/>
          <a:lstStyle/>
          <a:p>
            <a:endParaRPr lang="en-US">
              <a:solidFill>
                <a:srgbClr val="69676D"/>
              </a:solidFill>
            </a:endParaRPr>
          </a:p>
        </p:txBody>
      </p:sp>
      <p:sp>
        <p:nvSpPr>
          <p:cNvPr id="6" name="Slide Number Placeholder 5"/>
          <p:cNvSpPr>
            <a:spLocks noGrp="1"/>
          </p:cNvSpPr>
          <p:nvPr>
            <p:ph type="sldNum" sz="quarter" idx="12"/>
          </p:nvPr>
        </p:nvSpPr>
        <p:spPr>
          <a:xfrm>
            <a:off x="6096000" y="6356350"/>
            <a:ext cx="762000" cy="365125"/>
          </a:xfrm>
        </p:spPr>
        <p:txBody>
          <a:bodyPr/>
          <a:lstStyle/>
          <a:p>
            <a:fld id="{6A9FE6F6-6958-4809-B7C1-E5D0EE1DD71C}" type="slidenum">
              <a:rPr lang="en-US" smtClean="0">
                <a:solidFill>
                  <a:srgbClr val="69676D"/>
                </a:solidFill>
              </a:rPr>
              <a:pPr/>
              <a:t>‹#›</a:t>
            </a:fld>
            <a:endParaRPr lang="en-US">
              <a:solidFill>
                <a:srgbClr val="69676D"/>
              </a:solidFill>
            </a:endParaRPr>
          </a:p>
        </p:txBody>
      </p:sp>
      <p:sp>
        <p:nvSpPr>
          <p:cNvPr id="9" name="Rectangle 8"/>
          <p:cNvSpPr/>
          <p:nvPr/>
        </p:nvSpPr>
        <p:spPr>
          <a:xfrm rot="5400000">
            <a:off x="3681476" y="3354324"/>
            <a:ext cx="6858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911628294"/>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E3C3555-DAA5-4C90-99B5-C721AC780604}" type="datetimeFigureOut">
              <a:rPr lang="en-US" smtClean="0"/>
              <a:pPr/>
              <a:t>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99DED2-2E37-42FD-8DE8-A835D98060D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3C3555-DAA5-4C90-99B5-C721AC780604}" type="datetimeFigureOut">
              <a:rPr lang="en-US" smtClean="0"/>
              <a:pPr/>
              <a:t>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99DED2-2E37-42FD-8DE8-A835D98060D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3C3555-DAA5-4C90-99B5-C721AC780604}" type="datetimeFigureOut">
              <a:rPr lang="en-US" smtClean="0"/>
              <a:pPr/>
              <a:t>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99DED2-2E37-42FD-8DE8-A835D98060D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3C3555-DAA5-4C90-99B5-C721AC780604}" type="datetimeFigureOut">
              <a:rPr lang="en-US" smtClean="0"/>
              <a:pPr/>
              <a:t>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99DED2-2E37-42FD-8DE8-A835D98060D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3C3555-DAA5-4C90-99B5-C721AC780604}" type="datetimeFigureOut">
              <a:rPr lang="en-US" smtClean="0"/>
              <a:pPr/>
              <a:t>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99DED2-2E37-42FD-8DE8-A835D98060D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3C3555-DAA5-4C90-99B5-C721AC780604}" type="datetimeFigureOut">
              <a:rPr lang="en-US" smtClean="0"/>
              <a:pPr/>
              <a:t>2/1/2016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99DED2-2E37-42FD-8DE8-A835D98060D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07BF851-9279-4540-8EDD-E61A4425BDDE}" type="datetimeFigureOut">
              <a:rPr lang="en-US" smtClean="0"/>
              <a:pPr/>
              <a:t>2/1/2016</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8E611909-ACC2-431C-8F81-CF6EB3FDF57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07BF851-9279-4540-8EDD-E61A4425BDDE}" type="datetimeFigureOut">
              <a:rPr lang="en-US" smtClean="0"/>
              <a:pPr/>
              <a:t>2/1/2016</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8E611909-ACC2-431C-8F81-CF6EB3FDF57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00584"/>
            <a:ext cx="9144000" cy="1453896"/>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8" name="Rectangle 7"/>
          <p:cNvSpPr/>
          <p:nvPr/>
        </p:nvSpPr>
        <p:spPr>
          <a:xfrm>
            <a:off x="0" y="167641"/>
            <a:ext cx="9144000" cy="1154314"/>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Placeholder 1"/>
          <p:cNvSpPr>
            <a:spLocks noGrp="1"/>
          </p:cNvSpPr>
          <p:nvPr>
            <p:ph type="title"/>
          </p:nvPr>
        </p:nvSpPr>
        <p:spPr>
          <a:xfrm>
            <a:off x="457200" y="182880"/>
            <a:ext cx="8229600" cy="111166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02772F4F-B86A-40D1-AA88-22A74677C354}" type="datetimeFigureOut">
              <a:rPr lang="en-US" smtClean="0">
                <a:solidFill>
                  <a:srgbClr val="69676D"/>
                </a:solidFill>
              </a:rPr>
              <a:pPr/>
              <a:t>2/1/2016</a:t>
            </a:fld>
            <a:endParaRPr lang="en-US">
              <a:solidFill>
                <a:srgbClr val="69676D"/>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solidFill>
                <a:srgbClr val="69676D"/>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6A9FE6F6-6958-4809-B7C1-E5D0EE1DD71C}" type="slidenum">
              <a:rPr lang="en-US" smtClean="0">
                <a:solidFill>
                  <a:srgbClr val="69676D"/>
                </a:solidFill>
              </a:rPr>
              <a:pPr/>
              <a:t>‹#›</a:t>
            </a:fld>
            <a:endParaRPr lang="en-US">
              <a:solidFill>
                <a:srgbClr val="69676D"/>
              </a:solidFill>
            </a:endParaRPr>
          </a:p>
        </p:txBody>
      </p:sp>
      <p:sp>
        <p:nvSpPr>
          <p:cNvPr id="9" name="Rectangle 8"/>
          <p:cNvSpPr/>
          <p:nvPr/>
        </p:nvSpPr>
        <p:spPr>
          <a:xfrm>
            <a:off x="0" y="1368552"/>
            <a:ext cx="9144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422850738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5400" b="0" kern="1200" cap="none" spc="0">
          <a:ln w="13970"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75000"/>
        <a:buFont typeface="Wingdings" pitchFamily="2" charset="2"/>
        <a:buChar char=""/>
        <a:defRPr sz="2400" kern="1200">
          <a:solidFill>
            <a:schemeClr val="tx2"/>
          </a:solidFill>
          <a:latin typeface="+mn-lt"/>
          <a:ea typeface="+mn-ea"/>
          <a:cs typeface="+mn-cs"/>
        </a:defRPr>
      </a:lvl1pPr>
      <a:lvl2pPr marL="742950" indent="-285750" algn="l" defTabSz="914400" rtl="0" eaLnBrk="1" latinLnBrk="0" hangingPunct="1">
        <a:spcBef>
          <a:spcPct val="20000"/>
        </a:spcBef>
        <a:buClr>
          <a:schemeClr val="accent2"/>
        </a:buClr>
        <a:buSzPct val="85000"/>
        <a:buFont typeface="Courier New" pitchFamily="49" charset="0"/>
        <a:buChar char="o"/>
        <a:defRPr sz="2000" kern="1200">
          <a:solidFill>
            <a:schemeClr val="tx2"/>
          </a:solidFill>
          <a:latin typeface="+mn-lt"/>
          <a:ea typeface="+mn-ea"/>
          <a:cs typeface="+mn-cs"/>
        </a:defRPr>
      </a:lvl2pPr>
      <a:lvl3pPr marL="11430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Clr>
          <a:schemeClr val="accent5"/>
        </a:buClr>
        <a:buFont typeface="Arial" pitchFamily="34" charset="0"/>
        <a:buChar char="•"/>
        <a:defRPr sz="1400" kern="1200" baseline="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6.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457200"/>
            <a:ext cx="8686800" cy="1463040"/>
          </a:xfrm>
        </p:spPr>
        <p:txBody>
          <a:bodyPr/>
          <a:lstStyle/>
          <a:p>
            <a:r>
              <a:rPr lang="en-US" dirty="0" smtClean="0"/>
              <a:t>Common Core Discussions</a:t>
            </a:r>
            <a:endParaRPr lang="en-US" dirty="0"/>
          </a:p>
        </p:txBody>
      </p:sp>
      <p:sp>
        <p:nvSpPr>
          <p:cNvPr id="5" name="Text Placeholder 4"/>
          <p:cNvSpPr>
            <a:spLocks noGrp="1"/>
          </p:cNvSpPr>
          <p:nvPr>
            <p:ph type="body" idx="1"/>
          </p:nvPr>
        </p:nvSpPr>
        <p:spPr>
          <a:xfrm>
            <a:off x="457200" y="3276600"/>
            <a:ext cx="8001000" cy="1981200"/>
          </a:xfrm>
        </p:spPr>
        <p:txBody>
          <a:bodyPr>
            <a:noAutofit/>
          </a:bodyPr>
          <a:lstStyle/>
          <a:p>
            <a:r>
              <a:rPr lang="en-US" sz="3200" dirty="0"/>
              <a:t>Discussions/Writing</a:t>
            </a:r>
          </a:p>
          <a:p>
            <a:endParaRPr lang="en-US" sz="3200" dirty="0" smtClean="0"/>
          </a:p>
          <a:p>
            <a:endParaRPr lang="en-US" sz="3200" dirty="0"/>
          </a:p>
          <a:p>
            <a:r>
              <a:rPr lang="en-US" sz="3200" dirty="0" smtClean="0"/>
              <a:t>Terms, Hints, Sentence Starters, Examples</a:t>
            </a:r>
            <a:endParaRPr lang="en-US" sz="3200" dirty="0"/>
          </a:p>
        </p:txBody>
      </p:sp>
    </p:spTree>
    <p:extLst>
      <p:ext uri="{BB962C8B-B14F-4D97-AF65-F5344CB8AC3E}">
        <p14:creationId xmlns:p14="http://schemas.microsoft.com/office/powerpoint/2010/main" val="24269052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pic>
        <p:nvPicPr>
          <p:cNvPr id="1026" name="Picture 2" descr="http://t2.gstatic.com/images?q=tbn:ANd9GcQJLjt3IGgN8rJCj53M-lRt16i1Edxjc-xmKBDx1P2yI4Kzv4nW8W8ZnU4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84" y="34924"/>
            <a:ext cx="9126415" cy="68448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49375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800" y="164123"/>
            <a:ext cx="6858000" cy="6524863"/>
          </a:xfrm>
          <a:prstGeom prst="rect">
            <a:avLst/>
          </a:prstGeom>
        </p:spPr>
        <p:txBody>
          <a:bodyPr wrap="square">
            <a:spAutoFit/>
          </a:bodyPr>
          <a:lstStyle/>
          <a:p>
            <a:r>
              <a:rPr lang="en-US" sz="2200" dirty="0">
                <a:solidFill>
                  <a:srgbClr val="00B050"/>
                </a:solidFill>
              </a:rPr>
              <a:t>The industrialists of the late 19</a:t>
            </a:r>
            <a:r>
              <a:rPr lang="en-US" sz="2200" baseline="30000" dirty="0">
                <a:solidFill>
                  <a:srgbClr val="00B050"/>
                </a:solidFill>
              </a:rPr>
              <a:t>th</a:t>
            </a:r>
            <a:r>
              <a:rPr lang="en-US" sz="2200" dirty="0">
                <a:solidFill>
                  <a:srgbClr val="00B050"/>
                </a:solidFill>
              </a:rPr>
              <a:t> century were both creative and hard-working, leading to their success in business. </a:t>
            </a:r>
            <a:r>
              <a:rPr lang="en-US" sz="2200" dirty="0">
                <a:solidFill>
                  <a:srgbClr val="FFC000"/>
                </a:solidFill>
              </a:rPr>
              <a:t>For example, Andrew Carnegie invested thousands of dollars in the Bessemer process, years before this process became commonplace in the steel industry. </a:t>
            </a:r>
            <a:r>
              <a:rPr lang="en-US" sz="2200" dirty="0">
                <a:solidFill>
                  <a:srgbClr val="FF0000"/>
                </a:solidFill>
              </a:rPr>
              <a:t>This foresight helped his companies to gain a distinct advantage over his competitors. These leaders also knew how to run an efficient business. </a:t>
            </a:r>
            <a:r>
              <a:rPr lang="en-US" sz="2200" dirty="0">
                <a:solidFill>
                  <a:srgbClr val="FFC000"/>
                </a:solidFill>
              </a:rPr>
              <a:t>John Rockefeller was able to save thousands of dollars a year simply by having his workers at an oil can factory use 39 drops of sealant compared to 40 drops. </a:t>
            </a:r>
            <a:r>
              <a:rPr lang="en-US" sz="2200" dirty="0">
                <a:solidFill>
                  <a:srgbClr val="FF0000"/>
                </a:solidFill>
              </a:rPr>
              <a:t>A minute detail such as this would be overlooked by the majority of people, but literally nothing got past these men. </a:t>
            </a:r>
            <a:r>
              <a:rPr lang="en-US" sz="2200" dirty="0">
                <a:solidFill>
                  <a:srgbClr val="FFC000"/>
                </a:solidFill>
              </a:rPr>
              <a:t>Railroad man James Hill realized that his railroad was only as good as his customers. Based on this, Hill provided free seed, cattle, and farming education to his customers, helping them, and in the process himself, to be successful. </a:t>
            </a:r>
            <a:r>
              <a:rPr lang="en-US" sz="2200" dirty="0">
                <a:solidFill>
                  <a:srgbClr val="00B050"/>
                </a:solidFill>
              </a:rPr>
              <a:t>These industrial leaders rose to prominence in society through hard work and dedication, not through handouts. </a:t>
            </a:r>
          </a:p>
        </p:txBody>
      </p:sp>
      <p:sp>
        <p:nvSpPr>
          <p:cNvPr id="7" name="TextBox 6"/>
          <p:cNvSpPr txBox="1"/>
          <p:nvPr/>
        </p:nvSpPr>
        <p:spPr>
          <a:xfrm>
            <a:off x="7162800" y="164123"/>
            <a:ext cx="1752600" cy="1200329"/>
          </a:xfrm>
          <a:prstGeom prst="rect">
            <a:avLst/>
          </a:prstGeom>
          <a:noFill/>
        </p:spPr>
        <p:txBody>
          <a:bodyPr wrap="square" rtlCol="0">
            <a:spAutoFit/>
          </a:bodyPr>
          <a:lstStyle/>
          <a:p>
            <a:r>
              <a:rPr lang="en-US" dirty="0" smtClean="0"/>
              <a:t>What do the GREEN sentences have in common???</a:t>
            </a:r>
            <a:endParaRPr lang="en-US" dirty="0"/>
          </a:p>
        </p:txBody>
      </p:sp>
      <p:sp>
        <p:nvSpPr>
          <p:cNvPr id="8" name="TextBox 7"/>
          <p:cNvSpPr txBox="1"/>
          <p:nvPr/>
        </p:nvSpPr>
        <p:spPr>
          <a:xfrm>
            <a:off x="7162800" y="1364452"/>
            <a:ext cx="1752600" cy="1477328"/>
          </a:xfrm>
          <a:prstGeom prst="rect">
            <a:avLst/>
          </a:prstGeom>
          <a:noFill/>
        </p:spPr>
        <p:txBody>
          <a:bodyPr wrap="square" rtlCol="0">
            <a:spAutoFit/>
          </a:bodyPr>
          <a:lstStyle/>
          <a:p>
            <a:r>
              <a:rPr lang="en-US" dirty="0" smtClean="0"/>
              <a:t>Answer: They are the mini claim and the “conclusion” sentence</a:t>
            </a:r>
            <a:endParaRPr lang="en-US" dirty="0"/>
          </a:p>
        </p:txBody>
      </p:sp>
      <p:sp>
        <p:nvSpPr>
          <p:cNvPr id="9" name="TextBox 8"/>
          <p:cNvSpPr txBox="1"/>
          <p:nvPr/>
        </p:nvSpPr>
        <p:spPr>
          <a:xfrm>
            <a:off x="7162800" y="3048000"/>
            <a:ext cx="1752600" cy="923330"/>
          </a:xfrm>
          <a:prstGeom prst="rect">
            <a:avLst/>
          </a:prstGeom>
          <a:noFill/>
        </p:spPr>
        <p:txBody>
          <a:bodyPr wrap="square" rtlCol="0">
            <a:spAutoFit/>
          </a:bodyPr>
          <a:lstStyle/>
          <a:p>
            <a:r>
              <a:rPr lang="en-US" dirty="0" smtClean="0"/>
              <a:t>What are the yellowish sentences?</a:t>
            </a:r>
            <a:endParaRPr lang="en-US" dirty="0"/>
          </a:p>
        </p:txBody>
      </p:sp>
      <p:sp>
        <p:nvSpPr>
          <p:cNvPr id="10" name="TextBox 9"/>
          <p:cNvSpPr txBox="1"/>
          <p:nvPr/>
        </p:nvSpPr>
        <p:spPr>
          <a:xfrm>
            <a:off x="7010400" y="3971330"/>
            <a:ext cx="1905000" cy="923330"/>
          </a:xfrm>
          <a:prstGeom prst="rect">
            <a:avLst/>
          </a:prstGeom>
          <a:noFill/>
        </p:spPr>
        <p:txBody>
          <a:bodyPr wrap="square" rtlCol="0">
            <a:spAutoFit/>
          </a:bodyPr>
          <a:lstStyle/>
          <a:p>
            <a:r>
              <a:rPr lang="en-US" dirty="0" smtClean="0"/>
              <a:t>Answer: They are the EVIDENCE to back up claim</a:t>
            </a:r>
            <a:endParaRPr lang="en-US" dirty="0"/>
          </a:p>
        </p:txBody>
      </p:sp>
      <p:sp>
        <p:nvSpPr>
          <p:cNvPr id="12" name="TextBox 11"/>
          <p:cNvSpPr txBox="1"/>
          <p:nvPr/>
        </p:nvSpPr>
        <p:spPr>
          <a:xfrm>
            <a:off x="7010400" y="4894660"/>
            <a:ext cx="1676400" cy="646331"/>
          </a:xfrm>
          <a:prstGeom prst="rect">
            <a:avLst/>
          </a:prstGeom>
          <a:noFill/>
        </p:spPr>
        <p:txBody>
          <a:bodyPr wrap="square" rtlCol="0">
            <a:spAutoFit/>
          </a:bodyPr>
          <a:lstStyle/>
          <a:p>
            <a:r>
              <a:rPr lang="en-US" dirty="0" smtClean="0"/>
              <a:t>What about the RED??</a:t>
            </a:r>
            <a:endParaRPr lang="en-US" dirty="0"/>
          </a:p>
        </p:txBody>
      </p:sp>
      <p:sp>
        <p:nvSpPr>
          <p:cNvPr id="13" name="TextBox 12"/>
          <p:cNvSpPr txBox="1"/>
          <p:nvPr/>
        </p:nvSpPr>
        <p:spPr>
          <a:xfrm>
            <a:off x="6648450" y="5570182"/>
            <a:ext cx="2628900" cy="923330"/>
          </a:xfrm>
          <a:prstGeom prst="rect">
            <a:avLst/>
          </a:prstGeom>
          <a:noFill/>
        </p:spPr>
        <p:txBody>
          <a:bodyPr wrap="square" rtlCol="0">
            <a:spAutoFit/>
          </a:bodyPr>
          <a:lstStyle/>
          <a:p>
            <a:r>
              <a:rPr lang="en-US" dirty="0" smtClean="0"/>
              <a:t>They ARE THE REASONS/EXPLANATIONS for the evidence</a:t>
            </a:r>
            <a:endParaRPr lang="en-US" dirty="0"/>
          </a:p>
        </p:txBody>
      </p:sp>
    </p:spTree>
    <p:extLst>
      <p:ext uri="{BB962C8B-B14F-4D97-AF65-F5344CB8AC3E}">
        <p14:creationId xmlns:p14="http://schemas.microsoft.com/office/powerpoint/2010/main" val="3973828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1000"/>
                                        <p:tgtEl>
                                          <p:spTgt spid="10"/>
                                        </p:tgtEl>
                                      </p:cBhvr>
                                    </p:animEffect>
                                    <p:anim calcmode="lin" valueType="num">
                                      <p:cBhvr>
                                        <p:cTn id="14" dur="1000" fill="hold"/>
                                        <p:tgtEl>
                                          <p:spTgt spid="10"/>
                                        </p:tgtEl>
                                        <p:attrNameLst>
                                          <p:attrName>ppt_x</p:attrName>
                                        </p:attrNameLst>
                                      </p:cBhvr>
                                      <p:tavLst>
                                        <p:tav tm="0">
                                          <p:val>
                                            <p:strVal val="#ppt_x"/>
                                          </p:val>
                                        </p:tav>
                                        <p:tav tm="100000">
                                          <p:val>
                                            <p:strVal val="#ppt_x"/>
                                          </p:val>
                                        </p:tav>
                                      </p:tavLst>
                                    </p:anim>
                                    <p:anim calcmode="lin" valueType="num">
                                      <p:cBhvr>
                                        <p:cTn id="15"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anim calcmode="lin" valueType="num">
                                      <p:cBhvr additive="base">
                                        <p:cTn id="20" dur="500" fill="hold"/>
                                        <p:tgtEl>
                                          <p:spTgt spid="13"/>
                                        </p:tgtEl>
                                        <p:attrNameLst>
                                          <p:attrName>ppt_x</p:attrName>
                                        </p:attrNameLst>
                                      </p:cBhvr>
                                      <p:tavLst>
                                        <p:tav tm="0">
                                          <p:val>
                                            <p:strVal val="#ppt_x"/>
                                          </p:val>
                                        </p:tav>
                                        <p:tav tm="100000">
                                          <p:val>
                                            <p:strVal val="#ppt_x"/>
                                          </p:val>
                                        </p:tav>
                                      </p:tavLst>
                                    </p:anim>
                                    <p:anim calcmode="lin" valueType="num">
                                      <p:cBhvr additive="base">
                                        <p:cTn id="2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Reasoning sentence starters</a:t>
            </a:r>
            <a:endParaRPr lang="en-US" dirty="0"/>
          </a:p>
        </p:txBody>
      </p:sp>
      <p:sp>
        <p:nvSpPr>
          <p:cNvPr id="3" name="Content Placeholder 2"/>
          <p:cNvSpPr>
            <a:spLocks noGrp="1"/>
          </p:cNvSpPr>
          <p:nvPr>
            <p:ph idx="1"/>
          </p:nvPr>
        </p:nvSpPr>
        <p:spPr>
          <a:xfrm>
            <a:off x="457200" y="1600200"/>
            <a:ext cx="8229600" cy="4525963"/>
          </a:xfrm>
        </p:spPr>
        <p:txBody>
          <a:bodyPr>
            <a:normAutofit fontScale="92500" lnSpcReduction="10000"/>
          </a:bodyPr>
          <a:lstStyle/>
          <a:p>
            <a:r>
              <a:rPr lang="en-US" dirty="0" smtClean="0"/>
              <a:t>Make sure to add evidence, but then EXPLAIN your evidence (which is called your REASONING)</a:t>
            </a:r>
          </a:p>
          <a:p>
            <a:r>
              <a:rPr lang="en-US" dirty="0" smtClean="0"/>
              <a:t>EXPLAIN WHAT MORAL MEANS!!!!!!!!</a:t>
            </a:r>
          </a:p>
          <a:p>
            <a:r>
              <a:rPr lang="en-US" dirty="0" smtClean="0"/>
              <a:t>Possible sentence starters</a:t>
            </a:r>
          </a:p>
          <a:p>
            <a:pPr marL="0" indent="0">
              <a:buNone/>
            </a:pPr>
            <a:r>
              <a:rPr lang="en-US" dirty="0" smtClean="0"/>
              <a:t>	-This shows…</a:t>
            </a:r>
          </a:p>
          <a:p>
            <a:pPr marL="0" indent="0">
              <a:buNone/>
            </a:pPr>
            <a:r>
              <a:rPr lang="en-US" dirty="0"/>
              <a:t>	</a:t>
            </a:r>
            <a:r>
              <a:rPr lang="en-US" dirty="0" smtClean="0"/>
              <a:t>-This demonstrates…</a:t>
            </a:r>
          </a:p>
          <a:p>
            <a:pPr marL="0" indent="0">
              <a:buNone/>
            </a:pPr>
            <a:r>
              <a:rPr lang="en-US" dirty="0"/>
              <a:t>	</a:t>
            </a:r>
            <a:r>
              <a:rPr lang="en-US" dirty="0" smtClean="0"/>
              <a:t>-This proves…</a:t>
            </a:r>
          </a:p>
          <a:p>
            <a:pPr marL="0" indent="0">
              <a:buNone/>
            </a:pPr>
            <a:r>
              <a:rPr lang="en-US" dirty="0"/>
              <a:t>	</a:t>
            </a:r>
            <a:r>
              <a:rPr lang="en-US" dirty="0" smtClean="0"/>
              <a:t>-This helps to explain</a:t>
            </a:r>
          </a:p>
          <a:p>
            <a:pPr marL="0" indent="0">
              <a:buNone/>
            </a:pPr>
            <a:r>
              <a:rPr lang="en-US" dirty="0"/>
              <a:t>	</a:t>
            </a:r>
            <a:endParaRPr lang="en-US" dirty="0" smtClean="0"/>
          </a:p>
          <a:p>
            <a:pPr marL="0" indent="0">
              <a:buNone/>
            </a:pPr>
            <a:endParaRPr lang="en-US" dirty="0" smtClean="0"/>
          </a:p>
        </p:txBody>
      </p:sp>
    </p:spTree>
    <p:extLst>
      <p:ext uri="{BB962C8B-B14F-4D97-AF65-F5344CB8AC3E}">
        <p14:creationId xmlns:p14="http://schemas.microsoft.com/office/powerpoint/2010/main" val="34121909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Four </a:t>
            </a:r>
            <a:r>
              <a:rPr lang="en-US" dirty="0" err="1" smtClean="0"/>
              <a:t>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44262344"/>
              </p:ext>
            </p:extLst>
          </p:nvPr>
        </p:nvGraphicFramePr>
        <p:xfrm>
          <a:off x="457200" y="1600200"/>
          <a:ext cx="8229600" cy="1828800"/>
        </p:xfrm>
        <a:graphic>
          <a:graphicData uri="http://schemas.openxmlformats.org/drawingml/2006/table">
            <a:tbl>
              <a:tblPr firstRow="1" bandRow="1">
                <a:tableStyleId>{5940675A-B579-460E-94D1-54222C63F5DA}</a:tableStyleId>
              </a:tblPr>
              <a:tblGrid>
                <a:gridCol w="4114800"/>
                <a:gridCol w="4114800"/>
              </a:tblGrid>
              <a:tr h="370840">
                <a:tc>
                  <a:txBody>
                    <a:bodyPr/>
                    <a:lstStyle/>
                    <a:p>
                      <a:r>
                        <a:rPr lang="en-US" sz="5400" dirty="0" smtClean="0"/>
                        <a:t>Evidence</a:t>
                      </a:r>
                      <a:endParaRPr lang="en-US" sz="5400" dirty="0"/>
                    </a:p>
                  </a:txBody>
                  <a:tcPr/>
                </a:tc>
                <a:tc>
                  <a:txBody>
                    <a:bodyPr/>
                    <a:lstStyle/>
                    <a:p>
                      <a:r>
                        <a:rPr lang="en-US" sz="5400" dirty="0" smtClean="0"/>
                        <a:t>Examples</a:t>
                      </a:r>
                      <a:endParaRPr lang="en-US" sz="5400" dirty="0"/>
                    </a:p>
                  </a:txBody>
                  <a:tcPr/>
                </a:tc>
              </a:tr>
              <a:tr h="370840">
                <a:tc>
                  <a:txBody>
                    <a:bodyPr/>
                    <a:lstStyle/>
                    <a:p>
                      <a:r>
                        <a:rPr lang="en-US" sz="5400" dirty="0" smtClean="0"/>
                        <a:t>Elaboration</a:t>
                      </a:r>
                      <a:endParaRPr lang="en-US" sz="5400" dirty="0"/>
                    </a:p>
                  </a:txBody>
                  <a:tcPr/>
                </a:tc>
                <a:tc>
                  <a:txBody>
                    <a:bodyPr/>
                    <a:lstStyle/>
                    <a:p>
                      <a:r>
                        <a:rPr lang="en-US" sz="5400" dirty="0" smtClean="0"/>
                        <a:t>Explanation</a:t>
                      </a:r>
                      <a:endParaRPr lang="en-US" sz="5400" dirty="0"/>
                    </a:p>
                  </a:txBody>
                  <a:tcPr/>
                </a:tc>
              </a:tr>
            </a:tbl>
          </a:graphicData>
        </a:graphic>
      </p:graphicFrame>
      <p:sp>
        <p:nvSpPr>
          <p:cNvPr id="5" name="Flowchart: Document 4"/>
          <p:cNvSpPr/>
          <p:nvPr/>
        </p:nvSpPr>
        <p:spPr>
          <a:xfrm>
            <a:off x="1752600" y="3886200"/>
            <a:ext cx="5181600" cy="2971800"/>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900" dirty="0">
                <a:solidFill>
                  <a:srgbClr val="FFFFFF"/>
                </a:solidFill>
              </a:rPr>
              <a:t>With a partner, create a sub-title for this slide:</a:t>
            </a:r>
          </a:p>
          <a:p>
            <a:pPr algn="ctr"/>
            <a:r>
              <a:rPr lang="en-US" sz="1900" dirty="0">
                <a:solidFill>
                  <a:srgbClr val="C00000"/>
                </a:solidFill>
              </a:rPr>
              <a:t>The Four </a:t>
            </a:r>
            <a:r>
              <a:rPr lang="en-US" sz="1900" dirty="0" err="1">
                <a:solidFill>
                  <a:srgbClr val="C00000"/>
                </a:solidFill>
              </a:rPr>
              <a:t>Es</a:t>
            </a:r>
            <a:r>
              <a:rPr lang="en-US" sz="1900" dirty="0">
                <a:solidFill>
                  <a:srgbClr val="C00000"/>
                </a:solidFill>
              </a:rPr>
              <a:t>: _______________________ </a:t>
            </a:r>
          </a:p>
          <a:p>
            <a:pPr algn="ctr"/>
            <a:endParaRPr lang="en-US" dirty="0">
              <a:solidFill>
                <a:srgbClr val="FFFFFF"/>
              </a:solidFill>
            </a:endParaRPr>
          </a:p>
          <a:p>
            <a:pPr algn="ctr"/>
            <a:r>
              <a:rPr lang="en-US" dirty="0">
                <a:solidFill>
                  <a:srgbClr val="FFFFFF"/>
                </a:solidFill>
              </a:rPr>
              <a:t>(Hint: Your subtitle should explain what these four words could be used for.) </a:t>
            </a:r>
          </a:p>
        </p:txBody>
      </p:sp>
    </p:spTree>
    <p:extLst>
      <p:ext uri="{BB962C8B-B14F-4D97-AF65-F5344CB8AC3E}">
        <p14:creationId xmlns:p14="http://schemas.microsoft.com/office/powerpoint/2010/main" val="21854588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800" dirty="0" smtClean="0"/>
              <a:t>Evidence:  When do I quote? How do I paraphrase?</a:t>
            </a:r>
            <a:endParaRPr lang="en-US" sz="2800" dirty="0"/>
          </a:p>
        </p:txBody>
      </p:sp>
      <p:sp>
        <p:nvSpPr>
          <p:cNvPr id="3" name="Text Placeholder 2"/>
          <p:cNvSpPr>
            <a:spLocks noGrp="1"/>
          </p:cNvSpPr>
          <p:nvPr>
            <p:ph type="body" idx="1"/>
          </p:nvPr>
        </p:nvSpPr>
        <p:spPr>
          <a:xfrm>
            <a:off x="457200" y="1371600"/>
            <a:ext cx="3931920" cy="381000"/>
          </a:xfrm>
        </p:spPr>
        <p:txBody>
          <a:bodyPr>
            <a:normAutofit lnSpcReduction="10000"/>
          </a:bodyPr>
          <a:lstStyle/>
          <a:p>
            <a:r>
              <a:rPr lang="en-US" dirty="0" smtClean="0"/>
              <a:t>Quoting</a:t>
            </a:r>
            <a:endParaRPr lang="en-US" dirty="0"/>
          </a:p>
        </p:txBody>
      </p:sp>
      <p:sp>
        <p:nvSpPr>
          <p:cNvPr id="4" name="Content Placeholder 3"/>
          <p:cNvSpPr>
            <a:spLocks noGrp="1"/>
          </p:cNvSpPr>
          <p:nvPr>
            <p:ph sz="half" idx="2"/>
          </p:nvPr>
        </p:nvSpPr>
        <p:spPr>
          <a:xfrm>
            <a:off x="228600" y="1752600"/>
            <a:ext cx="4268788" cy="4876799"/>
          </a:xfrm>
        </p:spPr>
        <p:txBody>
          <a:bodyPr>
            <a:noAutofit/>
          </a:bodyPr>
          <a:lstStyle/>
          <a:p>
            <a:pPr marL="0" indent="0">
              <a:buNone/>
            </a:pPr>
            <a:r>
              <a:rPr lang="en-US" sz="1800" dirty="0" smtClean="0"/>
              <a:t>Quote… </a:t>
            </a:r>
          </a:p>
          <a:p>
            <a:pPr lvl="1"/>
            <a:r>
              <a:rPr lang="en-US" sz="1550" dirty="0" smtClean="0">
                <a:solidFill>
                  <a:srgbClr val="0070C0"/>
                </a:solidFill>
              </a:rPr>
              <a:t>if </a:t>
            </a:r>
            <a:r>
              <a:rPr lang="en-US" sz="1550" dirty="0">
                <a:solidFill>
                  <a:srgbClr val="0070C0"/>
                </a:solidFill>
              </a:rPr>
              <a:t>you can’t say it any better and the author’s words are particularly brilliant, witty, edgy, distinctive, a good illustration of a point you’re making, or otherwise </a:t>
            </a:r>
            <a:r>
              <a:rPr lang="en-US" sz="1550" dirty="0" smtClean="0">
                <a:solidFill>
                  <a:srgbClr val="0070C0"/>
                </a:solidFill>
              </a:rPr>
              <a:t>interesting.</a:t>
            </a:r>
          </a:p>
          <a:p>
            <a:pPr lvl="1"/>
            <a:r>
              <a:rPr lang="en-US" sz="1550" dirty="0" smtClean="0">
                <a:solidFill>
                  <a:srgbClr val="0070C0"/>
                </a:solidFill>
              </a:rPr>
              <a:t>if the source is very authoritative and has particular expertise.</a:t>
            </a:r>
          </a:p>
          <a:p>
            <a:pPr lvl="1"/>
            <a:r>
              <a:rPr lang="en-US" sz="1550" dirty="0" smtClean="0">
                <a:solidFill>
                  <a:srgbClr val="0070C0"/>
                </a:solidFill>
              </a:rPr>
              <a:t>if </a:t>
            </a:r>
            <a:r>
              <a:rPr lang="en-US" sz="1550" dirty="0">
                <a:solidFill>
                  <a:srgbClr val="0070C0"/>
                </a:solidFill>
              </a:rPr>
              <a:t>you are taking a position that relies on the reader’s understanding exactly what another writer says about the topic.</a:t>
            </a:r>
          </a:p>
          <a:p>
            <a:r>
              <a:rPr lang="en-US" sz="1800" dirty="0"/>
              <a:t>Be sure to introduce each quotation you use, and always cite your sources. </a:t>
            </a:r>
            <a:endParaRPr lang="en-US" sz="1800" dirty="0" smtClean="0"/>
          </a:p>
          <a:p>
            <a:r>
              <a:rPr lang="en-US" sz="1800" dirty="0" smtClean="0"/>
              <a:t>Avoid “plop quotations.” Introduce, discuss, or follow-up on every quote. Quotes don’t normally work well in their own sentence.</a:t>
            </a:r>
            <a:endParaRPr lang="en-US" sz="1600" dirty="0"/>
          </a:p>
        </p:txBody>
      </p:sp>
      <p:sp>
        <p:nvSpPr>
          <p:cNvPr id="5" name="Text Placeholder 4"/>
          <p:cNvSpPr>
            <a:spLocks noGrp="1"/>
          </p:cNvSpPr>
          <p:nvPr>
            <p:ph type="body" sz="quarter" idx="3"/>
          </p:nvPr>
        </p:nvSpPr>
        <p:spPr>
          <a:xfrm>
            <a:off x="4800600" y="1371600"/>
            <a:ext cx="3931920" cy="381000"/>
          </a:xfrm>
        </p:spPr>
        <p:txBody>
          <a:bodyPr>
            <a:normAutofit lnSpcReduction="10000"/>
          </a:bodyPr>
          <a:lstStyle/>
          <a:p>
            <a:r>
              <a:rPr lang="en-US" dirty="0" smtClean="0"/>
              <a:t>Paraphrasing</a:t>
            </a:r>
            <a:endParaRPr lang="en-US" dirty="0"/>
          </a:p>
        </p:txBody>
      </p:sp>
      <p:sp>
        <p:nvSpPr>
          <p:cNvPr id="6" name="Content Placeholder 5"/>
          <p:cNvSpPr>
            <a:spLocks noGrp="1"/>
          </p:cNvSpPr>
          <p:nvPr>
            <p:ph sz="quarter" idx="4"/>
          </p:nvPr>
        </p:nvSpPr>
        <p:spPr>
          <a:xfrm>
            <a:off x="4645025" y="1828800"/>
            <a:ext cx="4346575" cy="4800599"/>
          </a:xfrm>
        </p:spPr>
        <p:txBody>
          <a:bodyPr>
            <a:normAutofit/>
          </a:bodyPr>
          <a:lstStyle/>
          <a:p>
            <a:r>
              <a:rPr lang="en-US" sz="1800" dirty="0" smtClean="0"/>
              <a:t>Specific section of text (not a summary of text)</a:t>
            </a:r>
          </a:p>
          <a:p>
            <a:r>
              <a:rPr lang="en-US" sz="1800" dirty="0" smtClean="0"/>
              <a:t>Not just changing or rearranging of author’s words</a:t>
            </a:r>
          </a:p>
          <a:p>
            <a:r>
              <a:rPr lang="en-US" sz="1800" dirty="0" smtClean="0"/>
              <a:t>Set your source aside and restate the sentence or paragraph in your own words…then start writing.</a:t>
            </a:r>
          </a:p>
          <a:p>
            <a:r>
              <a:rPr lang="en-US" sz="1800" dirty="0" smtClean="0"/>
              <a:t>Indicate the author you are paraphrasing</a:t>
            </a:r>
          </a:p>
          <a:p>
            <a:r>
              <a:rPr lang="en-US" sz="1800" dirty="0" smtClean="0"/>
              <a:t>Explain how the paraphrase matters and link it to your other points clearly (reasoning).</a:t>
            </a:r>
          </a:p>
          <a:p>
            <a:pPr marL="0" indent="0">
              <a:buNone/>
            </a:pPr>
            <a:endParaRPr lang="en-US" dirty="0"/>
          </a:p>
        </p:txBody>
      </p:sp>
    </p:spTree>
    <p:extLst>
      <p:ext uri="{BB962C8B-B14F-4D97-AF65-F5344CB8AC3E}">
        <p14:creationId xmlns:p14="http://schemas.microsoft.com/office/powerpoint/2010/main" val="25002499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Helpful Words for Quote Attribution</a:t>
            </a:r>
            <a:r>
              <a:rPr lang="en-US" sz="1200" dirty="0" smtClean="0"/>
              <a:t/>
            </a:r>
            <a:br>
              <a:rPr lang="en-US" sz="1200" dirty="0" smtClean="0"/>
            </a:br>
            <a:r>
              <a:rPr lang="en-US" sz="1200" dirty="0" smtClean="0"/>
              <a:t>Any of these words can be placed in the past tense as well.</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48261845"/>
              </p:ext>
            </p:extLst>
          </p:nvPr>
        </p:nvGraphicFramePr>
        <p:xfrm>
          <a:off x="457200" y="1600200"/>
          <a:ext cx="8229600" cy="4953000"/>
        </p:xfrm>
        <a:graphic>
          <a:graphicData uri="http://schemas.openxmlformats.org/drawingml/2006/table">
            <a:tbl>
              <a:tblPr firstRow="1" firstCol="1" bandRow="1">
                <a:tableStyleId>{16D9F66E-5EB9-4882-86FB-DCBF35E3C3E4}</a:tableStyleId>
              </a:tblPr>
              <a:tblGrid>
                <a:gridCol w="2743200"/>
                <a:gridCol w="2743200"/>
                <a:gridCol w="2743200"/>
              </a:tblGrid>
              <a:tr h="619125">
                <a:tc>
                  <a:txBody>
                    <a:bodyPr/>
                    <a:lstStyle/>
                    <a:p>
                      <a:pPr marL="0" marR="0">
                        <a:lnSpc>
                          <a:spcPct val="115000"/>
                        </a:lnSpc>
                        <a:spcBef>
                          <a:spcPts val="0"/>
                        </a:spcBef>
                        <a:spcAft>
                          <a:spcPts val="1000"/>
                        </a:spcAft>
                      </a:pPr>
                      <a:r>
                        <a:rPr lang="en-US" sz="3200" b="1" dirty="0">
                          <a:effectLst/>
                        </a:rPr>
                        <a:t>add</a:t>
                      </a:r>
                      <a:endParaRPr lang="en-US" sz="3200" b="1" dirty="0">
                        <a:effectLst/>
                        <a:latin typeface="Calibri"/>
                        <a:ea typeface="Calibri"/>
                        <a:cs typeface="Times New Roman"/>
                      </a:endParaRPr>
                    </a:p>
                  </a:txBody>
                  <a:tcPr marL="9525" marR="9525" marT="9525" marB="9525"/>
                </a:tc>
                <a:tc>
                  <a:txBody>
                    <a:bodyPr/>
                    <a:lstStyle/>
                    <a:p>
                      <a:pPr marL="0" marR="0">
                        <a:lnSpc>
                          <a:spcPct val="115000"/>
                        </a:lnSpc>
                        <a:spcBef>
                          <a:spcPts val="0"/>
                        </a:spcBef>
                        <a:spcAft>
                          <a:spcPts val="1000"/>
                        </a:spcAft>
                      </a:pPr>
                      <a:r>
                        <a:rPr lang="en-US" sz="3200" b="1">
                          <a:effectLst/>
                        </a:rPr>
                        <a:t>remark</a:t>
                      </a:r>
                      <a:endParaRPr lang="en-US" sz="3200" b="1">
                        <a:effectLst/>
                        <a:latin typeface="Calibri"/>
                        <a:ea typeface="Calibri"/>
                        <a:cs typeface="Times New Roman"/>
                      </a:endParaRPr>
                    </a:p>
                  </a:txBody>
                  <a:tcPr marL="9525" marR="9525" marT="9525" marB="9525"/>
                </a:tc>
                <a:tc>
                  <a:txBody>
                    <a:bodyPr/>
                    <a:lstStyle/>
                    <a:p>
                      <a:pPr marL="0" marR="0">
                        <a:lnSpc>
                          <a:spcPct val="115000"/>
                        </a:lnSpc>
                        <a:spcBef>
                          <a:spcPts val="0"/>
                        </a:spcBef>
                        <a:spcAft>
                          <a:spcPts val="1000"/>
                        </a:spcAft>
                      </a:pPr>
                      <a:r>
                        <a:rPr lang="en-US" sz="3200" b="1">
                          <a:effectLst/>
                        </a:rPr>
                        <a:t>exclaim</a:t>
                      </a:r>
                      <a:endParaRPr lang="en-US" sz="3200" b="1">
                        <a:effectLst/>
                        <a:latin typeface="Calibri"/>
                        <a:ea typeface="Calibri"/>
                        <a:cs typeface="Times New Roman"/>
                      </a:endParaRPr>
                    </a:p>
                  </a:txBody>
                  <a:tcPr marL="9525" marR="9525" marT="9525" marB="9525"/>
                </a:tc>
              </a:tr>
              <a:tr h="619125">
                <a:tc>
                  <a:txBody>
                    <a:bodyPr/>
                    <a:lstStyle/>
                    <a:p>
                      <a:pPr marL="0" marR="0">
                        <a:lnSpc>
                          <a:spcPct val="115000"/>
                        </a:lnSpc>
                        <a:spcBef>
                          <a:spcPts val="0"/>
                        </a:spcBef>
                        <a:spcAft>
                          <a:spcPts val="1000"/>
                        </a:spcAft>
                      </a:pPr>
                      <a:r>
                        <a:rPr lang="en-US" sz="3200" b="1">
                          <a:effectLst/>
                        </a:rPr>
                        <a:t>announce</a:t>
                      </a:r>
                      <a:endParaRPr lang="en-US" sz="3200" b="1">
                        <a:effectLst/>
                        <a:latin typeface="Calibri"/>
                        <a:ea typeface="Calibri"/>
                        <a:cs typeface="Times New Roman"/>
                      </a:endParaRPr>
                    </a:p>
                  </a:txBody>
                  <a:tcPr marL="9525" marR="9525" marT="9525" marB="9525"/>
                </a:tc>
                <a:tc>
                  <a:txBody>
                    <a:bodyPr/>
                    <a:lstStyle/>
                    <a:p>
                      <a:pPr marL="0" marR="0">
                        <a:lnSpc>
                          <a:spcPct val="115000"/>
                        </a:lnSpc>
                        <a:spcBef>
                          <a:spcPts val="0"/>
                        </a:spcBef>
                        <a:spcAft>
                          <a:spcPts val="1000"/>
                        </a:spcAft>
                      </a:pPr>
                      <a:r>
                        <a:rPr lang="en-US" sz="3200" b="1">
                          <a:effectLst/>
                        </a:rPr>
                        <a:t>reply</a:t>
                      </a:r>
                      <a:endParaRPr lang="en-US" sz="3200" b="1">
                        <a:effectLst/>
                        <a:latin typeface="Calibri"/>
                        <a:ea typeface="Calibri"/>
                        <a:cs typeface="Times New Roman"/>
                      </a:endParaRPr>
                    </a:p>
                  </a:txBody>
                  <a:tcPr marL="9525" marR="9525" marT="9525" marB="9525"/>
                </a:tc>
                <a:tc>
                  <a:txBody>
                    <a:bodyPr/>
                    <a:lstStyle/>
                    <a:p>
                      <a:pPr marL="0" marR="0">
                        <a:lnSpc>
                          <a:spcPct val="115000"/>
                        </a:lnSpc>
                        <a:spcBef>
                          <a:spcPts val="0"/>
                        </a:spcBef>
                        <a:spcAft>
                          <a:spcPts val="1000"/>
                        </a:spcAft>
                      </a:pPr>
                      <a:r>
                        <a:rPr lang="en-US" sz="3200" b="1">
                          <a:effectLst/>
                        </a:rPr>
                        <a:t>state</a:t>
                      </a:r>
                      <a:endParaRPr lang="en-US" sz="3200" b="1">
                        <a:effectLst/>
                        <a:latin typeface="Calibri"/>
                        <a:ea typeface="Calibri"/>
                        <a:cs typeface="Times New Roman"/>
                      </a:endParaRPr>
                    </a:p>
                  </a:txBody>
                  <a:tcPr marL="9525" marR="9525" marT="9525" marB="9525"/>
                </a:tc>
              </a:tr>
              <a:tr h="619125">
                <a:tc>
                  <a:txBody>
                    <a:bodyPr/>
                    <a:lstStyle/>
                    <a:p>
                      <a:pPr marL="0" marR="0">
                        <a:lnSpc>
                          <a:spcPct val="115000"/>
                        </a:lnSpc>
                        <a:spcBef>
                          <a:spcPts val="0"/>
                        </a:spcBef>
                        <a:spcAft>
                          <a:spcPts val="1000"/>
                        </a:spcAft>
                      </a:pPr>
                      <a:r>
                        <a:rPr lang="en-US" sz="3200" b="1">
                          <a:effectLst/>
                        </a:rPr>
                        <a:t>comment</a:t>
                      </a:r>
                      <a:endParaRPr lang="en-US" sz="3200" b="1">
                        <a:effectLst/>
                        <a:latin typeface="Calibri"/>
                        <a:ea typeface="Calibri"/>
                        <a:cs typeface="Times New Roman"/>
                      </a:endParaRPr>
                    </a:p>
                  </a:txBody>
                  <a:tcPr marL="9525" marR="9525" marT="9525" marB="9525"/>
                </a:tc>
                <a:tc>
                  <a:txBody>
                    <a:bodyPr/>
                    <a:lstStyle/>
                    <a:p>
                      <a:pPr marL="0" marR="0">
                        <a:lnSpc>
                          <a:spcPct val="115000"/>
                        </a:lnSpc>
                        <a:spcBef>
                          <a:spcPts val="0"/>
                        </a:spcBef>
                        <a:spcAft>
                          <a:spcPts val="1000"/>
                        </a:spcAft>
                      </a:pPr>
                      <a:r>
                        <a:rPr lang="en-US" sz="3200" b="1">
                          <a:effectLst/>
                        </a:rPr>
                        <a:t>respond</a:t>
                      </a:r>
                      <a:endParaRPr lang="en-US" sz="3200" b="1">
                        <a:effectLst/>
                        <a:latin typeface="Calibri"/>
                        <a:ea typeface="Calibri"/>
                        <a:cs typeface="Times New Roman"/>
                      </a:endParaRPr>
                    </a:p>
                  </a:txBody>
                  <a:tcPr marL="9525" marR="9525" marT="9525" marB="9525"/>
                </a:tc>
                <a:tc>
                  <a:txBody>
                    <a:bodyPr/>
                    <a:lstStyle/>
                    <a:p>
                      <a:pPr marL="0" marR="0">
                        <a:lnSpc>
                          <a:spcPct val="115000"/>
                        </a:lnSpc>
                        <a:spcBef>
                          <a:spcPts val="0"/>
                        </a:spcBef>
                        <a:spcAft>
                          <a:spcPts val="1000"/>
                        </a:spcAft>
                      </a:pPr>
                      <a:r>
                        <a:rPr lang="en-US" sz="3200" b="1">
                          <a:effectLst/>
                        </a:rPr>
                        <a:t>estimate</a:t>
                      </a:r>
                      <a:endParaRPr lang="en-US" sz="3200" b="1">
                        <a:effectLst/>
                        <a:latin typeface="Calibri"/>
                        <a:ea typeface="Calibri"/>
                        <a:cs typeface="Times New Roman"/>
                      </a:endParaRPr>
                    </a:p>
                  </a:txBody>
                  <a:tcPr marL="9525" marR="9525" marT="9525" marB="9525"/>
                </a:tc>
              </a:tr>
              <a:tr h="619125">
                <a:tc>
                  <a:txBody>
                    <a:bodyPr/>
                    <a:lstStyle/>
                    <a:p>
                      <a:pPr marL="0" marR="0">
                        <a:lnSpc>
                          <a:spcPct val="115000"/>
                        </a:lnSpc>
                        <a:spcBef>
                          <a:spcPts val="0"/>
                        </a:spcBef>
                        <a:spcAft>
                          <a:spcPts val="1000"/>
                        </a:spcAft>
                      </a:pPr>
                      <a:r>
                        <a:rPr lang="en-US" sz="3200" b="1">
                          <a:effectLst/>
                        </a:rPr>
                        <a:t>write</a:t>
                      </a:r>
                      <a:endParaRPr lang="en-US" sz="3200" b="1">
                        <a:effectLst/>
                        <a:latin typeface="Calibri"/>
                        <a:ea typeface="Calibri"/>
                        <a:cs typeface="Times New Roman"/>
                      </a:endParaRPr>
                    </a:p>
                  </a:txBody>
                  <a:tcPr marL="9525" marR="9525" marT="9525" marB="9525"/>
                </a:tc>
                <a:tc>
                  <a:txBody>
                    <a:bodyPr/>
                    <a:lstStyle/>
                    <a:p>
                      <a:pPr marL="0" marR="0">
                        <a:lnSpc>
                          <a:spcPct val="115000"/>
                        </a:lnSpc>
                        <a:spcBef>
                          <a:spcPts val="0"/>
                        </a:spcBef>
                        <a:spcAft>
                          <a:spcPts val="1000"/>
                        </a:spcAft>
                      </a:pPr>
                      <a:r>
                        <a:rPr lang="en-US" sz="3200" b="1" dirty="0">
                          <a:effectLst/>
                        </a:rPr>
                        <a:t>point out</a:t>
                      </a:r>
                      <a:endParaRPr lang="en-US" sz="3200" b="1" dirty="0">
                        <a:effectLst/>
                        <a:latin typeface="Calibri"/>
                        <a:ea typeface="Calibri"/>
                        <a:cs typeface="Times New Roman"/>
                      </a:endParaRPr>
                    </a:p>
                  </a:txBody>
                  <a:tcPr marL="9525" marR="9525" marT="9525" marB="9525"/>
                </a:tc>
                <a:tc>
                  <a:txBody>
                    <a:bodyPr/>
                    <a:lstStyle/>
                    <a:p>
                      <a:pPr marL="0" marR="0">
                        <a:lnSpc>
                          <a:spcPct val="115000"/>
                        </a:lnSpc>
                        <a:spcBef>
                          <a:spcPts val="0"/>
                        </a:spcBef>
                        <a:spcAft>
                          <a:spcPts val="1000"/>
                        </a:spcAft>
                      </a:pPr>
                      <a:r>
                        <a:rPr lang="en-US" sz="3200" b="1">
                          <a:effectLst/>
                        </a:rPr>
                        <a:t>predict</a:t>
                      </a:r>
                      <a:endParaRPr lang="en-US" sz="3200" b="1">
                        <a:effectLst/>
                        <a:latin typeface="Calibri"/>
                        <a:ea typeface="Calibri"/>
                        <a:cs typeface="Times New Roman"/>
                      </a:endParaRPr>
                    </a:p>
                  </a:txBody>
                  <a:tcPr marL="9525" marR="9525" marT="9525" marB="9525"/>
                </a:tc>
              </a:tr>
              <a:tr h="619125">
                <a:tc>
                  <a:txBody>
                    <a:bodyPr/>
                    <a:lstStyle/>
                    <a:p>
                      <a:pPr marL="0" marR="0">
                        <a:lnSpc>
                          <a:spcPct val="115000"/>
                        </a:lnSpc>
                        <a:spcBef>
                          <a:spcPts val="0"/>
                        </a:spcBef>
                        <a:spcAft>
                          <a:spcPts val="1000"/>
                        </a:spcAft>
                      </a:pPr>
                      <a:r>
                        <a:rPr lang="en-US" sz="3200" b="1">
                          <a:effectLst/>
                        </a:rPr>
                        <a:t>argue</a:t>
                      </a:r>
                      <a:endParaRPr lang="en-US" sz="3200" b="1">
                        <a:effectLst/>
                        <a:latin typeface="Calibri"/>
                        <a:ea typeface="Calibri"/>
                        <a:cs typeface="Times New Roman"/>
                      </a:endParaRPr>
                    </a:p>
                  </a:txBody>
                  <a:tcPr marL="9525" marR="9525" marT="9525" marB="9525"/>
                </a:tc>
                <a:tc>
                  <a:txBody>
                    <a:bodyPr/>
                    <a:lstStyle/>
                    <a:p>
                      <a:pPr marL="0" marR="0">
                        <a:lnSpc>
                          <a:spcPct val="115000"/>
                        </a:lnSpc>
                        <a:spcBef>
                          <a:spcPts val="0"/>
                        </a:spcBef>
                        <a:spcAft>
                          <a:spcPts val="1000"/>
                        </a:spcAft>
                      </a:pPr>
                      <a:r>
                        <a:rPr lang="en-US" sz="3200" b="1">
                          <a:effectLst/>
                        </a:rPr>
                        <a:t>suggest</a:t>
                      </a:r>
                      <a:endParaRPr lang="en-US" sz="3200" b="1">
                        <a:effectLst/>
                        <a:latin typeface="Calibri"/>
                        <a:ea typeface="Calibri"/>
                        <a:cs typeface="Times New Roman"/>
                      </a:endParaRPr>
                    </a:p>
                  </a:txBody>
                  <a:tcPr marL="9525" marR="9525" marT="9525" marB="9525"/>
                </a:tc>
                <a:tc>
                  <a:txBody>
                    <a:bodyPr/>
                    <a:lstStyle/>
                    <a:p>
                      <a:pPr marL="0" marR="0">
                        <a:lnSpc>
                          <a:spcPct val="115000"/>
                        </a:lnSpc>
                        <a:spcBef>
                          <a:spcPts val="0"/>
                        </a:spcBef>
                        <a:spcAft>
                          <a:spcPts val="1000"/>
                        </a:spcAft>
                      </a:pPr>
                      <a:r>
                        <a:rPr lang="en-US" sz="3200" b="1">
                          <a:effectLst/>
                        </a:rPr>
                        <a:t>propose</a:t>
                      </a:r>
                      <a:endParaRPr lang="en-US" sz="3200" b="1">
                        <a:effectLst/>
                        <a:latin typeface="Calibri"/>
                        <a:ea typeface="Calibri"/>
                        <a:cs typeface="Times New Roman"/>
                      </a:endParaRPr>
                    </a:p>
                  </a:txBody>
                  <a:tcPr marL="9525" marR="9525" marT="9525" marB="9525"/>
                </a:tc>
              </a:tr>
              <a:tr h="619125">
                <a:tc>
                  <a:txBody>
                    <a:bodyPr/>
                    <a:lstStyle/>
                    <a:p>
                      <a:pPr marL="0" marR="0">
                        <a:lnSpc>
                          <a:spcPct val="115000"/>
                        </a:lnSpc>
                        <a:spcBef>
                          <a:spcPts val="0"/>
                        </a:spcBef>
                        <a:spcAft>
                          <a:spcPts val="1000"/>
                        </a:spcAft>
                      </a:pPr>
                      <a:r>
                        <a:rPr lang="en-US" sz="3200" b="1">
                          <a:effectLst/>
                        </a:rPr>
                        <a:t>declare</a:t>
                      </a:r>
                      <a:endParaRPr lang="en-US" sz="3200" b="1">
                        <a:effectLst/>
                        <a:latin typeface="Calibri"/>
                        <a:ea typeface="Calibri"/>
                        <a:cs typeface="Times New Roman"/>
                      </a:endParaRPr>
                    </a:p>
                  </a:txBody>
                  <a:tcPr marL="9525" marR="9525" marT="9525" marB="9525"/>
                </a:tc>
                <a:tc>
                  <a:txBody>
                    <a:bodyPr/>
                    <a:lstStyle/>
                    <a:p>
                      <a:pPr marL="0" marR="0">
                        <a:lnSpc>
                          <a:spcPct val="115000"/>
                        </a:lnSpc>
                        <a:spcBef>
                          <a:spcPts val="0"/>
                        </a:spcBef>
                        <a:spcAft>
                          <a:spcPts val="1000"/>
                        </a:spcAft>
                      </a:pPr>
                      <a:r>
                        <a:rPr lang="en-US" sz="3200" b="1">
                          <a:effectLst/>
                        </a:rPr>
                        <a:t>criticize</a:t>
                      </a:r>
                      <a:endParaRPr lang="en-US" sz="3200" b="1">
                        <a:effectLst/>
                        <a:latin typeface="Calibri"/>
                        <a:ea typeface="Calibri"/>
                        <a:cs typeface="Times New Roman"/>
                      </a:endParaRPr>
                    </a:p>
                  </a:txBody>
                  <a:tcPr marL="9525" marR="9525" marT="9525" marB="9525"/>
                </a:tc>
                <a:tc>
                  <a:txBody>
                    <a:bodyPr/>
                    <a:lstStyle/>
                    <a:p>
                      <a:pPr marL="0" marR="0">
                        <a:lnSpc>
                          <a:spcPct val="115000"/>
                        </a:lnSpc>
                        <a:spcBef>
                          <a:spcPts val="0"/>
                        </a:spcBef>
                        <a:spcAft>
                          <a:spcPts val="1000"/>
                        </a:spcAft>
                      </a:pPr>
                      <a:r>
                        <a:rPr lang="en-US" sz="3200" b="1">
                          <a:effectLst/>
                        </a:rPr>
                        <a:t>proclaim</a:t>
                      </a:r>
                      <a:endParaRPr lang="en-US" sz="3200" b="1">
                        <a:effectLst/>
                        <a:latin typeface="Calibri"/>
                        <a:ea typeface="Calibri"/>
                        <a:cs typeface="Times New Roman"/>
                      </a:endParaRPr>
                    </a:p>
                  </a:txBody>
                  <a:tcPr marL="9525" marR="9525" marT="9525" marB="9525"/>
                </a:tc>
              </a:tr>
              <a:tr h="619125">
                <a:tc>
                  <a:txBody>
                    <a:bodyPr/>
                    <a:lstStyle/>
                    <a:p>
                      <a:pPr marL="0" marR="0">
                        <a:lnSpc>
                          <a:spcPct val="115000"/>
                        </a:lnSpc>
                        <a:spcBef>
                          <a:spcPts val="0"/>
                        </a:spcBef>
                        <a:spcAft>
                          <a:spcPts val="1000"/>
                        </a:spcAft>
                      </a:pPr>
                      <a:r>
                        <a:rPr lang="en-US" sz="3200" b="1">
                          <a:effectLst/>
                        </a:rPr>
                        <a:t>note</a:t>
                      </a:r>
                      <a:endParaRPr lang="en-US" sz="3200" b="1">
                        <a:effectLst/>
                        <a:latin typeface="Calibri"/>
                        <a:ea typeface="Calibri"/>
                        <a:cs typeface="Times New Roman"/>
                      </a:endParaRPr>
                    </a:p>
                  </a:txBody>
                  <a:tcPr marL="9525" marR="9525" marT="9525" marB="9525"/>
                </a:tc>
                <a:tc>
                  <a:txBody>
                    <a:bodyPr/>
                    <a:lstStyle/>
                    <a:p>
                      <a:pPr marL="0" marR="0">
                        <a:lnSpc>
                          <a:spcPct val="115000"/>
                        </a:lnSpc>
                        <a:spcBef>
                          <a:spcPts val="0"/>
                        </a:spcBef>
                        <a:spcAft>
                          <a:spcPts val="1000"/>
                        </a:spcAft>
                      </a:pPr>
                      <a:r>
                        <a:rPr lang="en-US" sz="3200" b="1">
                          <a:effectLst/>
                        </a:rPr>
                        <a:t>complain</a:t>
                      </a:r>
                      <a:endParaRPr lang="en-US" sz="3200" b="1">
                        <a:effectLst/>
                        <a:latin typeface="Calibri"/>
                        <a:ea typeface="Calibri"/>
                        <a:cs typeface="Times New Roman"/>
                      </a:endParaRPr>
                    </a:p>
                  </a:txBody>
                  <a:tcPr marL="9525" marR="9525" marT="9525" marB="9525"/>
                </a:tc>
                <a:tc>
                  <a:txBody>
                    <a:bodyPr/>
                    <a:lstStyle/>
                    <a:p>
                      <a:pPr marL="0" marR="0">
                        <a:lnSpc>
                          <a:spcPct val="115000"/>
                        </a:lnSpc>
                        <a:spcBef>
                          <a:spcPts val="0"/>
                        </a:spcBef>
                        <a:spcAft>
                          <a:spcPts val="1000"/>
                        </a:spcAft>
                      </a:pPr>
                      <a:r>
                        <a:rPr lang="en-US" sz="3200" b="1">
                          <a:effectLst/>
                        </a:rPr>
                        <a:t>opine</a:t>
                      </a:r>
                      <a:endParaRPr lang="en-US" sz="3200" b="1">
                        <a:effectLst/>
                        <a:latin typeface="Calibri"/>
                        <a:ea typeface="Calibri"/>
                        <a:cs typeface="Times New Roman"/>
                      </a:endParaRPr>
                    </a:p>
                  </a:txBody>
                  <a:tcPr marL="9525" marR="9525" marT="9525" marB="9525"/>
                </a:tc>
              </a:tr>
              <a:tr h="619125">
                <a:tc>
                  <a:txBody>
                    <a:bodyPr/>
                    <a:lstStyle/>
                    <a:p>
                      <a:pPr marL="0" marR="0">
                        <a:lnSpc>
                          <a:spcPct val="115000"/>
                        </a:lnSpc>
                        <a:spcBef>
                          <a:spcPts val="0"/>
                        </a:spcBef>
                        <a:spcAft>
                          <a:spcPts val="1000"/>
                        </a:spcAft>
                      </a:pPr>
                      <a:r>
                        <a:rPr lang="en-US" sz="3200" b="1">
                          <a:effectLst/>
                        </a:rPr>
                        <a:t>observe</a:t>
                      </a:r>
                      <a:endParaRPr lang="en-US" sz="3200" b="1">
                        <a:effectLst/>
                        <a:latin typeface="Calibri"/>
                        <a:ea typeface="Calibri"/>
                        <a:cs typeface="Times New Roman"/>
                      </a:endParaRPr>
                    </a:p>
                  </a:txBody>
                  <a:tcPr marL="9525" marR="9525" marT="9525" marB="9525"/>
                </a:tc>
                <a:tc>
                  <a:txBody>
                    <a:bodyPr/>
                    <a:lstStyle/>
                    <a:p>
                      <a:pPr marL="0" marR="0">
                        <a:lnSpc>
                          <a:spcPct val="115000"/>
                        </a:lnSpc>
                        <a:spcBef>
                          <a:spcPts val="0"/>
                        </a:spcBef>
                        <a:spcAft>
                          <a:spcPts val="1000"/>
                        </a:spcAft>
                      </a:pPr>
                      <a:r>
                        <a:rPr lang="en-US" sz="3200" b="1">
                          <a:effectLst/>
                        </a:rPr>
                        <a:t>think</a:t>
                      </a:r>
                      <a:endParaRPr lang="en-US" sz="3200" b="1">
                        <a:effectLst/>
                        <a:latin typeface="Calibri"/>
                        <a:ea typeface="Calibri"/>
                        <a:cs typeface="Times New Roman"/>
                      </a:endParaRPr>
                    </a:p>
                  </a:txBody>
                  <a:tcPr marL="9525" marR="9525" marT="9525" marB="9525"/>
                </a:tc>
                <a:tc>
                  <a:txBody>
                    <a:bodyPr/>
                    <a:lstStyle/>
                    <a:p>
                      <a:pPr marL="0" marR="0">
                        <a:lnSpc>
                          <a:spcPct val="115000"/>
                        </a:lnSpc>
                        <a:spcBef>
                          <a:spcPts val="0"/>
                        </a:spcBef>
                        <a:spcAft>
                          <a:spcPts val="1000"/>
                        </a:spcAft>
                      </a:pPr>
                      <a:r>
                        <a:rPr lang="en-US" sz="3200" b="1" dirty="0">
                          <a:effectLst/>
                        </a:rPr>
                        <a:t>note</a:t>
                      </a:r>
                      <a:endParaRPr lang="en-US" sz="3200" b="1" dirty="0">
                        <a:effectLst/>
                        <a:latin typeface="Calibri"/>
                        <a:ea typeface="Calibri"/>
                        <a:cs typeface="Times New Roman"/>
                      </a:endParaRPr>
                    </a:p>
                  </a:txBody>
                  <a:tcPr marL="9525" marR="9525" marT="9525" marB="9525"/>
                </a:tc>
              </a:tr>
            </a:tbl>
          </a:graphicData>
        </a:graphic>
      </p:graphicFrame>
    </p:spTree>
    <p:extLst>
      <p:ext uri="{BB962C8B-B14F-4D97-AF65-F5344CB8AC3E}">
        <p14:creationId xmlns:p14="http://schemas.microsoft.com/office/powerpoint/2010/main" val="41315685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85800"/>
          </a:xfrm>
        </p:spPr>
        <p:txBody>
          <a:bodyPr>
            <a:normAutofit fontScale="90000"/>
          </a:bodyPr>
          <a:lstStyle/>
          <a:p>
            <a:r>
              <a:rPr lang="en-US" dirty="0" smtClean="0"/>
              <a:t>Hints for Using Quotes</a:t>
            </a:r>
            <a:endParaRPr lang="en-US" dirty="0"/>
          </a:p>
        </p:txBody>
      </p:sp>
      <p:sp>
        <p:nvSpPr>
          <p:cNvPr id="3" name="Content Placeholder 2"/>
          <p:cNvSpPr>
            <a:spLocks noGrp="1"/>
          </p:cNvSpPr>
          <p:nvPr>
            <p:ph idx="1"/>
          </p:nvPr>
        </p:nvSpPr>
        <p:spPr>
          <a:xfrm>
            <a:off x="228600" y="1219200"/>
            <a:ext cx="8763000" cy="5638800"/>
          </a:xfrm>
        </p:spPr>
        <p:txBody>
          <a:bodyPr>
            <a:normAutofit fontScale="32500" lnSpcReduction="20000"/>
          </a:bodyPr>
          <a:lstStyle/>
          <a:p>
            <a:pPr marL="0" indent="0">
              <a:buNone/>
            </a:pPr>
            <a:r>
              <a:rPr lang="en-US" sz="5000" b="1" dirty="0" smtClean="0"/>
              <a:t>Excerpt </a:t>
            </a:r>
            <a:r>
              <a:rPr lang="en-US" sz="5000" b="1" dirty="0"/>
              <a:t>fragments.</a:t>
            </a:r>
            <a:endParaRPr lang="en-US" sz="5000" dirty="0"/>
          </a:p>
          <a:p>
            <a:r>
              <a:rPr lang="en-US" sz="5500" dirty="0"/>
              <a:t>Sometimes, you should quote short fragments, rather than whole sentences. Suppose you interviewed Jane Doe about her reaction to John F. Kennedy’s assassination. </a:t>
            </a:r>
            <a:endParaRPr lang="en-US" sz="5500" dirty="0" smtClean="0"/>
          </a:p>
          <a:p>
            <a:r>
              <a:rPr lang="en-US" sz="5500" dirty="0" smtClean="0">
                <a:solidFill>
                  <a:srgbClr val="C00000"/>
                </a:solidFill>
              </a:rPr>
              <a:t>She </a:t>
            </a:r>
            <a:r>
              <a:rPr lang="en-US" sz="5500" dirty="0">
                <a:solidFill>
                  <a:srgbClr val="C00000"/>
                </a:solidFill>
              </a:rPr>
              <a:t>commented</a:t>
            </a:r>
            <a:r>
              <a:rPr lang="en-US" sz="5500" dirty="0" smtClean="0">
                <a:solidFill>
                  <a:srgbClr val="C00000"/>
                </a:solidFill>
              </a:rPr>
              <a:t>: “</a:t>
            </a:r>
            <a:r>
              <a:rPr lang="en-US" sz="5500" dirty="0">
                <a:solidFill>
                  <a:srgbClr val="C00000"/>
                </a:solidFill>
              </a:rPr>
              <a:t>I couldn’t believe it. It was just unreal and so sad. It was just unbelievable. I had never experienced such denial. I don’t know why I felt so strongly. Perhaps it was because JFK was more to me than a president. He represented the hopes of young people everywhere.”</a:t>
            </a:r>
          </a:p>
          <a:p>
            <a:r>
              <a:rPr lang="en-US" sz="5500" dirty="0"/>
              <a:t>You could quote all of Jane’s comments, but her first three sentences are fairly redundant. You might instead want to quote </a:t>
            </a:r>
            <a:r>
              <a:rPr lang="en-US" sz="5500" dirty="0" smtClean="0"/>
              <a:t>the most important aspect of her interview.</a:t>
            </a:r>
            <a:endParaRPr lang="en-US" sz="5500" dirty="0"/>
          </a:p>
          <a:p>
            <a:r>
              <a:rPr lang="en-US" sz="5500" dirty="0">
                <a:solidFill>
                  <a:srgbClr val="C00000"/>
                </a:solidFill>
              </a:rPr>
              <a:t>Jane Doe grappled with grief and disbelief. She had viewed JFK, not just as a national figurehead, but as someone who “represented the hopes of young people everywhere</a:t>
            </a:r>
            <a:r>
              <a:rPr lang="en-US" sz="5500" dirty="0" smtClean="0">
                <a:solidFill>
                  <a:srgbClr val="C00000"/>
                </a:solidFill>
              </a:rPr>
              <a:t>.”</a:t>
            </a:r>
          </a:p>
          <a:p>
            <a:endParaRPr lang="en-US" sz="3900" b="1" dirty="0">
              <a:solidFill>
                <a:srgbClr val="C00000"/>
              </a:solidFill>
            </a:endParaRPr>
          </a:p>
          <a:p>
            <a:pPr marL="0" indent="0">
              <a:buNone/>
            </a:pPr>
            <a:r>
              <a:rPr lang="en-US" sz="4900" b="1" dirty="0" smtClean="0"/>
              <a:t>Excerpt </a:t>
            </a:r>
            <a:r>
              <a:rPr lang="en-US" sz="4900" b="1" dirty="0"/>
              <a:t>those fragments carefully</a:t>
            </a:r>
            <a:r>
              <a:rPr lang="en-US" sz="4900" b="1" dirty="0" smtClean="0"/>
              <a:t>! Make sure not to misquote.</a:t>
            </a:r>
            <a:endParaRPr lang="en-US" sz="4900" dirty="0"/>
          </a:p>
          <a:p>
            <a:r>
              <a:rPr lang="en-US" sz="4900" dirty="0" smtClean="0"/>
              <a:t>John </a:t>
            </a:r>
            <a:r>
              <a:rPr lang="en-US" sz="4900" dirty="0"/>
              <a:t>Adams has often been quoted as having said: </a:t>
            </a:r>
            <a:r>
              <a:rPr lang="en-US" sz="4900" dirty="0">
                <a:solidFill>
                  <a:srgbClr val="0070C0"/>
                </a:solidFill>
              </a:rPr>
              <a:t>“This would be the best of all possible worlds if there were no religion in it</a:t>
            </a:r>
            <a:r>
              <a:rPr lang="en-US" sz="4900" dirty="0" smtClean="0">
                <a:solidFill>
                  <a:srgbClr val="0070C0"/>
                </a:solidFill>
              </a:rPr>
              <a:t>.”</a:t>
            </a:r>
          </a:p>
          <a:p>
            <a:endParaRPr lang="en-US" sz="4900" dirty="0">
              <a:solidFill>
                <a:srgbClr val="0070C0"/>
              </a:solidFill>
            </a:endParaRPr>
          </a:p>
          <a:p>
            <a:r>
              <a:rPr lang="en-US" sz="4900" dirty="0" smtClean="0"/>
              <a:t>Here are the words in their actual context. The </a:t>
            </a:r>
            <a:r>
              <a:rPr lang="en-US" sz="4900" dirty="0"/>
              <a:t>meaning changes entirely. </a:t>
            </a:r>
          </a:p>
          <a:p>
            <a:r>
              <a:rPr lang="en-US" sz="4900" dirty="0" smtClean="0">
                <a:solidFill>
                  <a:srgbClr val="0070C0"/>
                </a:solidFill>
              </a:rPr>
              <a:t>“Twenty </a:t>
            </a:r>
            <a:r>
              <a:rPr lang="en-US" sz="4900" dirty="0">
                <a:solidFill>
                  <a:srgbClr val="0070C0"/>
                </a:solidFill>
              </a:rPr>
              <a:t>times, in the course of my late reading, have I been on the point of breaking out, ‘this would be the best of all possible worlds, if there were no religion in it!!!!’ But in this exclamation, I should have been as fanatical as Bryant or Cleverly. Without religion, this world would be something not fit to be mentioned in public company—I mean hell</a:t>
            </a:r>
            <a:r>
              <a:rPr lang="en-US" sz="4900" dirty="0" smtClean="0">
                <a:solidFill>
                  <a:srgbClr val="0070C0"/>
                </a:solidFill>
              </a:rPr>
              <a:t>.”</a:t>
            </a:r>
            <a:endParaRPr lang="en-US" sz="4900" dirty="0">
              <a:solidFill>
                <a:srgbClr val="0070C0"/>
              </a:solidFill>
            </a:endParaRPr>
          </a:p>
          <a:p>
            <a:endParaRPr lang="en-US" dirty="0"/>
          </a:p>
        </p:txBody>
      </p:sp>
    </p:spTree>
    <p:extLst>
      <p:ext uri="{BB962C8B-B14F-4D97-AF65-F5344CB8AC3E}">
        <p14:creationId xmlns:p14="http://schemas.microsoft.com/office/powerpoint/2010/main" val="3087102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Salem Activity: Step 2</a:t>
            </a:r>
            <a:endParaRPr lang="en-US" dirty="0"/>
          </a:p>
        </p:txBody>
      </p:sp>
      <p:sp>
        <p:nvSpPr>
          <p:cNvPr id="3" name="Content Placeholder 2"/>
          <p:cNvSpPr>
            <a:spLocks noGrp="1"/>
          </p:cNvSpPr>
          <p:nvPr>
            <p:ph idx="1"/>
          </p:nvPr>
        </p:nvSpPr>
        <p:spPr>
          <a:xfrm>
            <a:off x="457200" y="1600200"/>
            <a:ext cx="8229600" cy="5105400"/>
          </a:xfrm>
        </p:spPr>
        <p:txBody>
          <a:bodyPr>
            <a:normAutofit lnSpcReduction="10000"/>
          </a:bodyPr>
          <a:lstStyle/>
          <a:p>
            <a:r>
              <a:rPr lang="en-US" dirty="0" smtClean="0"/>
              <a:t>For your first claim (poster paper #1), collaboratively decide on two pieces of textual support (evidence, examples, elaboration, explanation) that best support the claim.</a:t>
            </a:r>
          </a:p>
          <a:p>
            <a:pPr lvl="1"/>
            <a:r>
              <a:rPr lang="en-US" sz="2400" dirty="0" smtClean="0"/>
              <a:t>Choose one to quote directly.  Write down the whole quote. </a:t>
            </a:r>
            <a:r>
              <a:rPr lang="en-US" sz="2400" dirty="0" smtClean="0">
                <a:solidFill>
                  <a:srgbClr val="FF0000"/>
                </a:solidFill>
              </a:rPr>
              <a:t>(We will work on how to integrate it later. Do not worry about writing a sentence or paragraph to describe your reasoning, yet.)</a:t>
            </a:r>
          </a:p>
          <a:p>
            <a:pPr lvl="1"/>
            <a:r>
              <a:rPr lang="en-US" sz="2400" dirty="0" smtClean="0"/>
              <a:t>Paraphrase the other as a group.  Make sure you are not plagiarizing the text. </a:t>
            </a:r>
            <a:r>
              <a:rPr lang="en-US" sz="2400" dirty="0" smtClean="0">
                <a:solidFill>
                  <a:srgbClr val="FF0000"/>
                </a:solidFill>
              </a:rPr>
              <a:t>(Again, we will work on integrating it into a paragraph later.)</a:t>
            </a:r>
          </a:p>
          <a:p>
            <a:pPr lvl="1"/>
            <a:endParaRPr lang="en-US" dirty="0"/>
          </a:p>
          <a:p>
            <a:r>
              <a:rPr lang="en-US" dirty="0" smtClean="0"/>
              <a:t>Follow the same steps for your second claim (poster paper #2).</a:t>
            </a:r>
            <a:endParaRPr lang="en-US" dirty="0"/>
          </a:p>
        </p:txBody>
      </p:sp>
    </p:spTree>
    <p:extLst>
      <p:ext uri="{BB962C8B-B14F-4D97-AF65-F5344CB8AC3E}">
        <p14:creationId xmlns:p14="http://schemas.microsoft.com/office/powerpoint/2010/main" val="2005249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38200"/>
          </a:xfrm>
        </p:spPr>
        <p:txBody>
          <a:bodyPr>
            <a:normAutofit/>
          </a:bodyPr>
          <a:lstStyle/>
          <a:p>
            <a:r>
              <a:rPr lang="en-US" dirty="0" smtClean="0"/>
              <a:t>Reasoning Matters</a:t>
            </a:r>
            <a:endParaRPr lang="en-US" dirty="0"/>
          </a:p>
        </p:txBody>
      </p:sp>
      <p:sp>
        <p:nvSpPr>
          <p:cNvPr id="3" name="Content Placeholder 2"/>
          <p:cNvSpPr>
            <a:spLocks noGrp="1"/>
          </p:cNvSpPr>
          <p:nvPr>
            <p:ph idx="1"/>
          </p:nvPr>
        </p:nvSpPr>
        <p:spPr>
          <a:xfrm>
            <a:off x="152400" y="1219200"/>
            <a:ext cx="8839200" cy="5257800"/>
          </a:xfrm>
        </p:spPr>
        <p:txBody>
          <a:bodyPr>
            <a:normAutofit/>
          </a:bodyPr>
          <a:lstStyle/>
          <a:p>
            <a:r>
              <a:rPr lang="en-US" dirty="0" smtClean="0"/>
              <a:t>After </a:t>
            </a:r>
            <a:r>
              <a:rPr lang="en-US" dirty="0"/>
              <a:t>you introduce evidence into your writing, you must say why and how this evidence supports your argument. </a:t>
            </a:r>
            <a:r>
              <a:rPr lang="en-US" dirty="0" smtClean="0"/>
              <a:t>What </a:t>
            </a:r>
            <a:r>
              <a:rPr lang="en-US" dirty="0"/>
              <a:t>turns a fact or piece of information into evidence is the connection it has with a larger claim or argument: </a:t>
            </a:r>
            <a:r>
              <a:rPr lang="en-US" dirty="0">
                <a:solidFill>
                  <a:srgbClr val="0070C0"/>
                </a:solidFill>
              </a:rPr>
              <a:t>evidence is always evidence </a:t>
            </a:r>
            <a:r>
              <a:rPr lang="en-US" i="1" dirty="0">
                <a:solidFill>
                  <a:srgbClr val="0070C0"/>
                </a:solidFill>
              </a:rPr>
              <a:t>for</a:t>
            </a:r>
            <a:r>
              <a:rPr lang="en-US" dirty="0">
                <a:solidFill>
                  <a:srgbClr val="0070C0"/>
                </a:solidFill>
              </a:rPr>
              <a:t> or </a:t>
            </a:r>
            <a:r>
              <a:rPr lang="en-US" i="1" dirty="0">
                <a:solidFill>
                  <a:srgbClr val="0070C0"/>
                </a:solidFill>
              </a:rPr>
              <a:t>against</a:t>
            </a:r>
            <a:r>
              <a:rPr lang="en-US" dirty="0">
                <a:solidFill>
                  <a:srgbClr val="0070C0"/>
                </a:solidFill>
              </a:rPr>
              <a:t> something, and you have to make that link </a:t>
            </a:r>
            <a:r>
              <a:rPr lang="en-US" dirty="0" smtClean="0">
                <a:solidFill>
                  <a:srgbClr val="0070C0"/>
                </a:solidFill>
              </a:rPr>
              <a:t>clear with reasoning.</a:t>
            </a:r>
          </a:p>
          <a:p>
            <a:pPr marL="0" indent="0">
              <a:buNone/>
            </a:pPr>
            <a:endParaRPr lang="en-US" dirty="0"/>
          </a:p>
          <a:p>
            <a:r>
              <a:rPr lang="en-US" dirty="0" smtClean="0"/>
              <a:t>We should not assume </a:t>
            </a:r>
            <a:r>
              <a:rPr lang="en-US" dirty="0"/>
              <a:t>that our readers already know what we are talking </a:t>
            </a:r>
            <a:r>
              <a:rPr lang="en-US" dirty="0" smtClean="0"/>
              <a:t>about. The audience </a:t>
            </a:r>
            <a:r>
              <a:rPr lang="en-US" dirty="0"/>
              <a:t>can’t read our minds: although they may be familiar with many of the ideas we are discussing, they don’t know what we are trying to do with those ideas unless we indicate it through </a:t>
            </a:r>
            <a:r>
              <a:rPr lang="en-US" dirty="0" smtClean="0">
                <a:solidFill>
                  <a:srgbClr val="0070C0"/>
                </a:solidFill>
              </a:rPr>
              <a:t>reasoning</a:t>
            </a:r>
            <a:r>
              <a:rPr lang="en-US" dirty="0" smtClean="0"/>
              <a:t>.</a:t>
            </a:r>
            <a:endParaRPr lang="en-US" dirty="0"/>
          </a:p>
          <a:p>
            <a:pPr marL="0" indent="0">
              <a:buNone/>
            </a:pPr>
            <a:endParaRPr lang="en-US" sz="1800" dirty="0"/>
          </a:p>
        </p:txBody>
      </p:sp>
      <p:sp>
        <p:nvSpPr>
          <p:cNvPr id="4" name="Footer Placeholder 3"/>
          <p:cNvSpPr>
            <a:spLocks noGrp="1"/>
          </p:cNvSpPr>
          <p:nvPr>
            <p:ph type="ftr" sz="quarter" idx="11"/>
          </p:nvPr>
        </p:nvSpPr>
        <p:spPr>
          <a:xfrm>
            <a:off x="1447800" y="18288"/>
            <a:ext cx="6096000" cy="329184"/>
          </a:xfrm>
        </p:spPr>
        <p:txBody>
          <a:bodyPr/>
          <a:lstStyle/>
          <a:p>
            <a:r>
              <a:rPr lang="en-US" dirty="0" smtClean="0"/>
              <a:t>Adapted from UNC at Chapel Hill College of Arts and Sciences Writing Center</a:t>
            </a:r>
            <a:endParaRPr lang="en-US" dirty="0"/>
          </a:p>
        </p:txBody>
      </p:sp>
    </p:spTree>
    <p:extLst>
      <p:ext uri="{BB962C8B-B14F-4D97-AF65-F5344CB8AC3E}">
        <p14:creationId xmlns:p14="http://schemas.microsoft.com/office/powerpoint/2010/main" val="7949917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to Develop Reasoning</a:t>
            </a:r>
            <a:endParaRPr lang="en-US" dirty="0"/>
          </a:p>
        </p:txBody>
      </p:sp>
      <p:sp>
        <p:nvSpPr>
          <p:cNvPr id="4" name="Content Placeholder 3"/>
          <p:cNvSpPr>
            <a:spLocks noGrp="1"/>
          </p:cNvSpPr>
          <p:nvPr>
            <p:ph idx="1"/>
          </p:nvPr>
        </p:nvSpPr>
        <p:spPr>
          <a:xfrm>
            <a:off x="228600" y="1600200"/>
            <a:ext cx="8610600" cy="5105400"/>
          </a:xfrm>
          <a:prstGeom prst="roundRect">
            <a:avLst>
              <a:gd name="adj" fmla="val 156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lnSpcReduction="10000"/>
          </a:bodyPr>
          <a:lstStyle/>
          <a:p>
            <a:r>
              <a:rPr lang="en-US" sz="2000" b="1" dirty="0">
                <a:solidFill>
                  <a:schemeClr val="bg1"/>
                </a:solidFill>
              </a:rPr>
              <a:t>O.k., I’ve just stated this point, but so what? Why is it interesting? Why should anyone care?</a:t>
            </a:r>
          </a:p>
          <a:p>
            <a:r>
              <a:rPr lang="en-US" sz="2000" b="1" dirty="0">
                <a:solidFill>
                  <a:schemeClr val="bg1"/>
                </a:solidFill>
              </a:rPr>
              <a:t>What does this information imply?</a:t>
            </a:r>
          </a:p>
          <a:p>
            <a:r>
              <a:rPr lang="en-US" sz="2000" b="1" dirty="0">
                <a:solidFill>
                  <a:schemeClr val="bg1"/>
                </a:solidFill>
              </a:rPr>
              <a:t>What are the consequences of thinking this way or looking at a problem this way?</a:t>
            </a:r>
          </a:p>
          <a:p>
            <a:r>
              <a:rPr lang="en-US" sz="2000" b="1" dirty="0">
                <a:solidFill>
                  <a:schemeClr val="bg1"/>
                </a:solidFill>
              </a:rPr>
              <a:t>I’ve just described what something is like or how I see it, but why is it like that?</a:t>
            </a:r>
          </a:p>
          <a:p>
            <a:r>
              <a:rPr lang="en-US" sz="2000" b="1" dirty="0">
                <a:solidFill>
                  <a:schemeClr val="bg1"/>
                </a:solidFill>
              </a:rPr>
              <a:t>I’ve just said that something happens-so how does it happen? How does it come to be the way it is?</a:t>
            </a:r>
          </a:p>
          <a:p>
            <a:r>
              <a:rPr lang="en-US" sz="2000" b="1" dirty="0">
                <a:solidFill>
                  <a:schemeClr val="bg1"/>
                </a:solidFill>
              </a:rPr>
              <a:t>Why is this information important? Why does it matter?</a:t>
            </a:r>
          </a:p>
          <a:p>
            <a:r>
              <a:rPr lang="en-US" sz="2000" b="1" dirty="0">
                <a:solidFill>
                  <a:schemeClr val="bg1"/>
                </a:solidFill>
              </a:rPr>
              <a:t>How is this idea related to my thesis? What connections exist between them? Does it support my thesis? If so, how does it do that?</a:t>
            </a:r>
          </a:p>
          <a:p>
            <a:r>
              <a:rPr lang="en-US" sz="2000" b="1" dirty="0">
                <a:solidFill>
                  <a:schemeClr val="bg1"/>
                </a:solidFill>
              </a:rPr>
              <a:t>Can I give an example to illustrate this point?</a:t>
            </a:r>
            <a:endParaRPr lang="en-US" sz="1800" b="1" dirty="0">
              <a:solidFill>
                <a:schemeClr val="bg1"/>
              </a:solidFill>
            </a:endParaRPr>
          </a:p>
        </p:txBody>
      </p:sp>
    </p:spTree>
    <p:extLst>
      <p:ext uri="{BB962C8B-B14F-4D97-AF65-F5344CB8AC3E}">
        <p14:creationId xmlns:p14="http://schemas.microsoft.com/office/powerpoint/2010/main" val="24733463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for discussions</a:t>
            </a:r>
            <a:endParaRPr lang="en-US" dirty="0"/>
          </a:p>
        </p:txBody>
      </p:sp>
      <p:sp>
        <p:nvSpPr>
          <p:cNvPr id="3" name="Content Placeholder 2"/>
          <p:cNvSpPr>
            <a:spLocks noGrp="1"/>
          </p:cNvSpPr>
          <p:nvPr>
            <p:ph idx="1"/>
          </p:nvPr>
        </p:nvSpPr>
        <p:spPr/>
        <p:txBody>
          <a:bodyPr>
            <a:normAutofit lnSpcReduction="10000"/>
          </a:bodyPr>
          <a:lstStyle/>
          <a:p>
            <a:r>
              <a:rPr lang="en-US" dirty="0" smtClean="0">
                <a:solidFill>
                  <a:schemeClr val="tx1"/>
                </a:solidFill>
              </a:rPr>
              <a:t>Step one: Chose a rich, complex text with MULTIPLE VIEWPOINTS</a:t>
            </a:r>
          </a:p>
          <a:p>
            <a:r>
              <a:rPr lang="en-US" dirty="0" smtClean="0">
                <a:solidFill>
                  <a:schemeClr val="tx1"/>
                </a:solidFill>
              </a:rPr>
              <a:t>Step two: Students analyze text for arguments to essential question using ANNOTATING GUIDE</a:t>
            </a:r>
          </a:p>
          <a:p>
            <a:r>
              <a:rPr lang="en-US" dirty="0" smtClean="0">
                <a:solidFill>
                  <a:schemeClr val="tx1"/>
                </a:solidFill>
              </a:rPr>
              <a:t>Step three: Students PREPARE for discussion</a:t>
            </a:r>
          </a:p>
          <a:p>
            <a:r>
              <a:rPr lang="en-US" dirty="0" smtClean="0">
                <a:solidFill>
                  <a:schemeClr val="tx1"/>
                </a:solidFill>
              </a:rPr>
              <a:t>Step four: Discussion is held, students look to learn more about topic </a:t>
            </a:r>
          </a:p>
          <a:p>
            <a:r>
              <a:rPr lang="en-US" dirty="0" smtClean="0">
                <a:solidFill>
                  <a:schemeClr val="tx1"/>
                </a:solidFill>
              </a:rPr>
              <a:t>Step five: Students REFLECT on the discussion</a:t>
            </a:r>
          </a:p>
          <a:p>
            <a:pPr marL="0" indent="0">
              <a:buNone/>
            </a:pPr>
            <a:endParaRPr lang="en-US" dirty="0" smtClean="0">
              <a:solidFill>
                <a:schemeClr val="tx1"/>
              </a:solidFill>
            </a:endParaRPr>
          </a:p>
          <a:p>
            <a:r>
              <a:rPr lang="en-US" b="1" dirty="0" smtClean="0">
                <a:solidFill>
                  <a:schemeClr val="tx1"/>
                </a:solidFill>
              </a:rPr>
              <a:t>Students are responsible for EVALUATING the evidence to write an argumentative piece</a:t>
            </a:r>
          </a:p>
        </p:txBody>
      </p:sp>
    </p:spTree>
    <p:extLst>
      <p:ext uri="{BB962C8B-B14F-4D97-AF65-F5344CB8AC3E}">
        <p14:creationId xmlns:p14="http://schemas.microsoft.com/office/powerpoint/2010/main" val="34437147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Reasoning Matters (Example)</a:t>
            </a:r>
            <a:endParaRPr lang="en-US" dirty="0"/>
          </a:p>
        </p:txBody>
      </p:sp>
      <p:sp>
        <p:nvSpPr>
          <p:cNvPr id="3" name="Content Placeholder 2"/>
          <p:cNvSpPr>
            <a:spLocks noGrp="1"/>
          </p:cNvSpPr>
          <p:nvPr>
            <p:ph sz="half" idx="1"/>
          </p:nvPr>
        </p:nvSpPr>
        <p:spPr/>
        <p:txBody>
          <a:bodyPr>
            <a:normAutofit fontScale="62500" lnSpcReduction="20000"/>
          </a:bodyPr>
          <a:lstStyle/>
          <a:p>
            <a:pPr marL="0" indent="0">
              <a:buNone/>
            </a:pPr>
            <a:r>
              <a:rPr lang="en-US" b="1" dirty="0" smtClean="0"/>
              <a:t>Weak </a:t>
            </a:r>
            <a:r>
              <a:rPr lang="en-US" b="1" dirty="0"/>
              <a:t>use of </a:t>
            </a:r>
            <a:r>
              <a:rPr lang="en-US" b="1" dirty="0" smtClean="0"/>
              <a:t>evidence </a:t>
            </a:r>
            <a:r>
              <a:rPr lang="en-US" dirty="0" smtClean="0"/>
              <a:t> </a:t>
            </a:r>
          </a:p>
          <a:p>
            <a:pPr marL="0" indent="0">
              <a:buNone/>
            </a:pPr>
            <a:endParaRPr lang="en-US" dirty="0" smtClean="0"/>
          </a:p>
          <a:p>
            <a:pPr marL="0" indent="0">
              <a:buNone/>
            </a:pPr>
            <a:r>
              <a:rPr lang="en-US" sz="3200" dirty="0" smtClean="0"/>
              <a:t>Today</a:t>
            </a:r>
            <a:r>
              <a:rPr lang="en-US" sz="3200" dirty="0"/>
              <a:t>, we are too self-centered. Most families no longer sit down to eat together, preferring instead to eat on the go while rushing to the next appointment (</a:t>
            </a:r>
            <a:r>
              <a:rPr lang="en-US" sz="3200" dirty="0" err="1"/>
              <a:t>Gleick</a:t>
            </a:r>
            <a:r>
              <a:rPr lang="en-US" sz="3200" dirty="0"/>
              <a:t> 148</a:t>
            </a:r>
            <a:r>
              <a:rPr lang="en-US" sz="3200" dirty="0" smtClean="0"/>
              <a:t>). Everything </a:t>
            </a:r>
            <a:r>
              <a:rPr lang="en-US" sz="3200" dirty="0"/>
              <a:t>is about what we want. </a:t>
            </a:r>
            <a:endParaRPr lang="en-US" sz="3200" dirty="0" smtClean="0"/>
          </a:p>
          <a:p>
            <a:endParaRPr lang="en-US" dirty="0"/>
          </a:p>
          <a:p>
            <a:endParaRPr lang="en-US" dirty="0" smtClean="0"/>
          </a:p>
          <a:p>
            <a:endParaRPr lang="en-US" dirty="0"/>
          </a:p>
        </p:txBody>
      </p:sp>
      <p:sp>
        <p:nvSpPr>
          <p:cNvPr id="4" name="Content Placeholder 3"/>
          <p:cNvSpPr>
            <a:spLocks noGrp="1"/>
          </p:cNvSpPr>
          <p:nvPr>
            <p:ph sz="half" idx="2"/>
          </p:nvPr>
        </p:nvSpPr>
        <p:spPr>
          <a:xfrm>
            <a:off x="4648200" y="1673352"/>
            <a:ext cx="4267200" cy="5032248"/>
          </a:xfrm>
        </p:spPr>
        <p:txBody>
          <a:bodyPr>
            <a:normAutofit fontScale="62500" lnSpcReduction="20000"/>
          </a:bodyPr>
          <a:lstStyle/>
          <a:p>
            <a:pPr marL="0" indent="0">
              <a:buNone/>
            </a:pPr>
            <a:r>
              <a:rPr lang="en-US" b="1" dirty="0"/>
              <a:t>Stronger use of </a:t>
            </a:r>
            <a:r>
              <a:rPr lang="en-US" b="1" dirty="0" smtClean="0"/>
              <a:t>reasoned evidence</a:t>
            </a:r>
            <a:r>
              <a:rPr lang="en-US" dirty="0" smtClean="0"/>
              <a:t> </a:t>
            </a:r>
          </a:p>
          <a:p>
            <a:pPr marL="0" indent="0">
              <a:buNone/>
            </a:pPr>
            <a:endParaRPr lang="en-US" dirty="0"/>
          </a:p>
          <a:p>
            <a:pPr marL="0" indent="0">
              <a:buNone/>
            </a:pPr>
            <a:r>
              <a:rPr lang="en-US" sz="3200" dirty="0" smtClean="0"/>
              <a:t>Today</a:t>
            </a:r>
            <a:r>
              <a:rPr lang="en-US" sz="3200" dirty="0"/>
              <a:t>, Americans are too self-centered. Even our families don't matter as much anymore as they once did. Other people and activities take precedence. In fact, the evidence shows that most American families no longer eat together, preferring instead to eat on the go while rushing to the next appointment (</a:t>
            </a:r>
            <a:r>
              <a:rPr lang="en-US" sz="3200" dirty="0" err="1"/>
              <a:t>Gleick</a:t>
            </a:r>
            <a:r>
              <a:rPr lang="en-US" sz="3200" dirty="0"/>
              <a:t> 148). Sit-down meals are a time to share and connect with others; however, that connection has become less valued, as families begin to prize individual activities over shared time, promoting self-centeredness over group identity. </a:t>
            </a:r>
          </a:p>
          <a:p>
            <a:endParaRPr lang="en-US" dirty="0"/>
          </a:p>
        </p:txBody>
      </p:sp>
      <p:sp>
        <p:nvSpPr>
          <p:cNvPr id="5" name="Oval Callout 4"/>
          <p:cNvSpPr/>
          <p:nvPr/>
        </p:nvSpPr>
        <p:spPr>
          <a:xfrm>
            <a:off x="381000" y="3810000"/>
            <a:ext cx="3810000" cy="266700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
            </a:r>
            <a:br>
              <a:rPr lang="en-US" dirty="0">
                <a:solidFill>
                  <a:srgbClr val="FFFFFF"/>
                </a:solidFill>
              </a:rPr>
            </a:br>
            <a:r>
              <a:rPr lang="en-US" sz="2200" dirty="0">
                <a:solidFill>
                  <a:srgbClr val="FFFFFF"/>
                </a:solidFill>
              </a:rPr>
              <a:t>Why is this a weak use of evidence? Discuss with the people next to you.</a:t>
            </a:r>
          </a:p>
        </p:txBody>
      </p:sp>
      <p:sp>
        <p:nvSpPr>
          <p:cNvPr id="6" name="Footer Placeholder 5"/>
          <p:cNvSpPr>
            <a:spLocks noGrp="1"/>
          </p:cNvSpPr>
          <p:nvPr>
            <p:ph type="ftr" sz="quarter" idx="11"/>
          </p:nvPr>
        </p:nvSpPr>
        <p:spPr>
          <a:xfrm>
            <a:off x="1295400" y="18288"/>
            <a:ext cx="6248400" cy="329184"/>
          </a:xfrm>
        </p:spPr>
        <p:txBody>
          <a:bodyPr/>
          <a:lstStyle/>
          <a:p>
            <a:r>
              <a:rPr lang="en-US" smtClean="0"/>
              <a:t>Adapted from Indiana University Writing Center</a:t>
            </a:r>
            <a:endParaRPr lang="en-US"/>
          </a:p>
        </p:txBody>
      </p:sp>
    </p:spTree>
    <p:extLst>
      <p:ext uri="{BB962C8B-B14F-4D97-AF65-F5344CB8AC3E}">
        <p14:creationId xmlns:p14="http://schemas.microsoft.com/office/powerpoint/2010/main" val="2598902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a:xfrm>
            <a:off x="722313" y="4626864"/>
            <a:ext cx="7772400" cy="1621536"/>
          </a:xfrm>
        </p:spPr>
        <p:txBody>
          <a:bodyPr>
            <a:normAutofit lnSpcReduction="10000"/>
          </a:bodyPr>
          <a:lstStyle/>
          <a:p>
            <a:pPr algn="ctr"/>
            <a:r>
              <a:rPr lang="en-US" dirty="0" smtClean="0"/>
              <a:t>Salem Activity: Step 3</a:t>
            </a:r>
          </a:p>
          <a:p>
            <a:r>
              <a:rPr lang="en-US" dirty="0" smtClean="0"/>
              <a:t>Using these questions as a guide, link your pieces of evidence directly to the claim.  Give examples, elaborate, or explain when necessary.  </a:t>
            </a:r>
          </a:p>
        </p:txBody>
      </p:sp>
      <p:sp>
        <p:nvSpPr>
          <p:cNvPr id="4" name="Rounded Rectangle 3"/>
          <p:cNvSpPr/>
          <p:nvPr/>
        </p:nvSpPr>
        <p:spPr>
          <a:xfrm>
            <a:off x="133546" y="533400"/>
            <a:ext cx="8839200" cy="3962400"/>
          </a:xfrm>
          <a:prstGeom prst="roundRect">
            <a:avLst>
              <a:gd name="adj" fmla="val 156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itchFamily="34" charset="0"/>
              <a:buChar char="•"/>
            </a:pPr>
            <a:r>
              <a:rPr lang="en-US" b="1" dirty="0">
                <a:solidFill>
                  <a:srgbClr val="FFFFFF"/>
                </a:solidFill>
              </a:rPr>
              <a:t>O.k., I’ve just stated this point, but so what? Why is it interesting? Why should anyone care?</a:t>
            </a:r>
          </a:p>
          <a:p>
            <a:pPr marL="285750" indent="-285750">
              <a:buFont typeface="Arial" pitchFamily="34" charset="0"/>
              <a:buChar char="•"/>
            </a:pPr>
            <a:r>
              <a:rPr lang="en-US" b="1" dirty="0">
                <a:solidFill>
                  <a:srgbClr val="FFFFFF"/>
                </a:solidFill>
              </a:rPr>
              <a:t>What does this information imply?</a:t>
            </a:r>
          </a:p>
          <a:p>
            <a:pPr marL="285750" indent="-285750">
              <a:buFont typeface="Arial" pitchFamily="34" charset="0"/>
              <a:buChar char="•"/>
            </a:pPr>
            <a:r>
              <a:rPr lang="en-US" b="1" dirty="0">
                <a:solidFill>
                  <a:srgbClr val="FFFFFF"/>
                </a:solidFill>
              </a:rPr>
              <a:t>What are the consequences of thinking this way or looking at a problem this way?</a:t>
            </a:r>
          </a:p>
          <a:p>
            <a:pPr marL="285750" indent="-285750">
              <a:buFont typeface="Arial" pitchFamily="34" charset="0"/>
              <a:buChar char="•"/>
            </a:pPr>
            <a:r>
              <a:rPr lang="en-US" b="1" dirty="0">
                <a:solidFill>
                  <a:srgbClr val="FFFFFF"/>
                </a:solidFill>
              </a:rPr>
              <a:t>I’ve just described what something is like or how I see it, but why is it like that?</a:t>
            </a:r>
          </a:p>
          <a:p>
            <a:pPr marL="285750" indent="-285750">
              <a:buFont typeface="Arial" pitchFamily="34" charset="0"/>
              <a:buChar char="•"/>
            </a:pPr>
            <a:r>
              <a:rPr lang="en-US" b="1" dirty="0">
                <a:solidFill>
                  <a:srgbClr val="FFFFFF"/>
                </a:solidFill>
              </a:rPr>
              <a:t>I’ve just said that something happens-so how does it happen? How does it come to be the way it is?</a:t>
            </a:r>
          </a:p>
          <a:p>
            <a:pPr marL="285750" indent="-285750">
              <a:buFont typeface="Arial" pitchFamily="34" charset="0"/>
              <a:buChar char="•"/>
            </a:pPr>
            <a:r>
              <a:rPr lang="en-US" b="1" dirty="0">
                <a:solidFill>
                  <a:srgbClr val="FFFFFF"/>
                </a:solidFill>
              </a:rPr>
              <a:t>Why is this information important? Why does it matter?</a:t>
            </a:r>
          </a:p>
          <a:p>
            <a:pPr marL="285750" indent="-285750">
              <a:buFont typeface="Arial" pitchFamily="34" charset="0"/>
              <a:buChar char="•"/>
            </a:pPr>
            <a:r>
              <a:rPr lang="en-US" b="1" dirty="0">
                <a:solidFill>
                  <a:srgbClr val="FFFFFF"/>
                </a:solidFill>
              </a:rPr>
              <a:t>How is this idea related to my thesis? What connections exist between them? Does it support my thesis? If so, how does it do that?</a:t>
            </a:r>
          </a:p>
          <a:p>
            <a:pPr marL="285750" indent="-285750">
              <a:buFont typeface="Arial" pitchFamily="34" charset="0"/>
              <a:buChar char="•"/>
            </a:pPr>
            <a:r>
              <a:rPr lang="en-US" b="1" dirty="0">
                <a:solidFill>
                  <a:srgbClr val="FFFFFF"/>
                </a:solidFill>
              </a:rPr>
              <a:t>Can I give an example to illustrate this point?</a:t>
            </a:r>
          </a:p>
        </p:txBody>
      </p:sp>
    </p:spTree>
    <p:extLst>
      <p:ext uri="{BB962C8B-B14F-4D97-AF65-F5344CB8AC3E}">
        <p14:creationId xmlns:p14="http://schemas.microsoft.com/office/powerpoint/2010/main" val="39997040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Common Core Argumentative Writing Standard (page 1)</a:t>
            </a:r>
            <a:endParaRPr lang="en-US" dirty="0"/>
          </a:p>
        </p:txBody>
      </p:sp>
      <p:sp>
        <p:nvSpPr>
          <p:cNvPr id="7" name="TextBox 6"/>
          <p:cNvSpPr txBox="1"/>
          <p:nvPr/>
        </p:nvSpPr>
        <p:spPr>
          <a:xfrm>
            <a:off x="533400" y="1752600"/>
            <a:ext cx="7772400" cy="4662815"/>
          </a:xfrm>
          <a:prstGeom prst="rect">
            <a:avLst/>
          </a:prstGeom>
          <a:noFill/>
        </p:spPr>
        <p:txBody>
          <a:bodyPr wrap="square" rtlCol="0">
            <a:spAutoFit/>
          </a:bodyPr>
          <a:lstStyle/>
          <a:p>
            <a:pPr>
              <a:lnSpc>
                <a:spcPct val="150000"/>
              </a:lnSpc>
            </a:pPr>
            <a:r>
              <a:rPr lang="en-US" dirty="0" smtClean="0"/>
              <a:t>1</a:t>
            </a:r>
            <a:r>
              <a:rPr lang="en-US" dirty="0"/>
              <a:t>. Write arguments to support </a:t>
            </a:r>
            <a:r>
              <a:rPr lang="en-US" b="1" dirty="0"/>
              <a:t>claims</a:t>
            </a:r>
            <a:r>
              <a:rPr lang="en-US" dirty="0"/>
              <a:t> with clear </a:t>
            </a:r>
            <a:r>
              <a:rPr lang="en-US" b="1" dirty="0"/>
              <a:t>reasons</a:t>
            </a:r>
            <a:r>
              <a:rPr lang="en-US" dirty="0"/>
              <a:t> and relevant </a:t>
            </a:r>
            <a:r>
              <a:rPr lang="en-US" b="1" dirty="0"/>
              <a:t>evidence.</a:t>
            </a:r>
          </a:p>
          <a:p>
            <a:pPr>
              <a:lnSpc>
                <a:spcPct val="150000"/>
              </a:lnSpc>
            </a:pPr>
            <a:r>
              <a:rPr lang="en-US" dirty="0" smtClean="0"/>
              <a:t>	a</a:t>
            </a:r>
            <a:r>
              <a:rPr lang="en-US" dirty="0"/>
              <a:t>. Introduce </a:t>
            </a:r>
            <a:r>
              <a:rPr lang="en-US" b="1" dirty="0"/>
              <a:t>claim(s)</a:t>
            </a:r>
            <a:r>
              <a:rPr lang="en-US" dirty="0"/>
              <a:t> and organize the </a:t>
            </a:r>
            <a:r>
              <a:rPr lang="en-US" b="1" dirty="0"/>
              <a:t>reasons</a:t>
            </a:r>
            <a:r>
              <a:rPr lang="en-US" dirty="0"/>
              <a:t> and </a:t>
            </a:r>
            <a:r>
              <a:rPr lang="en-US" b="1" dirty="0"/>
              <a:t>evidence</a:t>
            </a:r>
            <a:r>
              <a:rPr lang="en-US" dirty="0"/>
              <a:t>   </a:t>
            </a:r>
          </a:p>
          <a:p>
            <a:pPr>
              <a:lnSpc>
                <a:spcPct val="150000"/>
              </a:lnSpc>
            </a:pPr>
            <a:r>
              <a:rPr lang="en-US" dirty="0" smtClean="0"/>
              <a:t>	clearly</a:t>
            </a:r>
            <a:r>
              <a:rPr lang="en-US" dirty="0"/>
              <a:t>.</a:t>
            </a:r>
          </a:p>
          <a:p>
            <a:pPr>
              <a:lnSpc>
                <a:spcPct val="150000"/>
              </a:lnSpc>
            </a:pPr>
            <a:r>
              <a:rPr lang="en-US" dirty="0" smtClean="0"/>
              <a:t>	b</a:t>
            </a:r>
            <a:r>
              <a:rPr lang="en-US" dirty="0"/>
              <a:t>. Support </a:t>
            </a:r>
            <a:r>
              <a:rPr lang="en-US" b="1" dirty="0"/>
              <a:t>claim(s)</a:t>
            </a:r>
            <a:r>
              <a:rPr lang="en-US" dirty="0"/>
              <a:t> with clear </a:t>
            </a:r>
            <a:r>
              <a:rPr lang="en-US" b="1" dirty="0"/>
              <a:t>reasons</a:t>
            </a:r>
            <a:r>
              <a:rPr lang="en-US" dirty="0"/>
              <a:t> and relevant </a:t>
            </a:r>
            <a:r>
              <a:rPr lang="en-US" b="1" dirty="0"/>
              <a:t>evidence</a:t>
            </a:r>
            <a:r>
              <a:rPr lang="en-US" dirty="0"/>
              <a:t>, using </a:t>
            </a:r>
            <a:r>
              <a:rPr lang="en-US" dirty="0" smtClean="0"/>
              <a:t>	credible </a:t>
            </a:r>
            <a:r>
              <a:rPr lang="en-US" dirty="0"/>
              <a:t>sources and demonstrating an understanding of the topic or </a:t>
            </a:r>
            <a:r>
              <a:rPr lang="en-US" dirty="0" smtClean="0"/>
              <a:t>	text</a:t>
            </a:r>
            <a:r>
              <a:rPr lang="en-US" dirty="0"/>
              <a:t>.</a:t>
            </a:r>
          </a:p>
          <a:p>
            <a:pPr>
              <a:lnSpc>
                <a:spcPct val="150000"/>
              </a:lnSpc>
            </a:pPr>
            <a:r>
              <a:rPr lang="en-US" dirty="0" smtClean="0"/>
              <a:t>	c</a:t>
            </a:r>
            <a:r>
              <a:rPr lang="en-US" dirty="0"/>
              <a:t>. Use words, phrases, and clauses to clarify the relationships among </a:t>
            </a:r>
            <a:r>
              <a:rPr lang="en-US" dirty="0" smtClean="0"/>
              <a:t>	</a:t>
            </a:r>
            <a:r>
              <a:rPr lang="en-US" b="1" dirty="0" smtClean="0"/>
              <a:t>claim(s</a:t>
            </a:r>
            <a:r>
              <a:rPr lang="en-US" b="1" dirty="0"/>
              <a:t>)</a:t>
            </a:r>
            <a:r>
              <a:rPr lang="en-US" dirty="0"/>
              <a:t> </a:t>
            </a:r>
            <a:r>
              <a:rPr lang="en-US" dirty="0" smtClean="0"/>
              <a:t>and </a:t>
            </a:r>
            <a:r>
              <a:rPr lang="en-US" b="1" dirty="0" smtClean="0"/>
              <a:t>reasons</a:t>
            </a:r>
            <a:r>
              <a:rPr lang="en-US" dirty="0"/>
              <a:t>.</a:t>
            </a:r>
          </a:p>
          <a:p>
            <a:pPr>
              <a:lnSpc>
                <a:spcPct val="150000"/>
              </a:lnSpc>
            </a:pPr>
            <a:r>
              <a:rPr lang="en-US" dirty="0" smtClean="0"/>
              <a:t>	d</a:t>
            </a:r>
            <a:r>
              <a:rPr lang="en-US" dirty="0"/>
              <a:t>. Establish and maintain a formal style.</a:t>
            </a:r>
          </a:p>
          <a:p>
            <a:pPr>
              <a:lnSpc>
                <a:spcPct val="150000"/>
              </a:lnSpc>
            </a:pPr>
            <a:r>
              <a:rPr lang="en-US" dirty="0" smtClean="0"/>
              <a:t>	e</a:t>
            </a:r>
            <a:r>
              <a:rPr lang="en-US" dirty="0"/>
              <a:t>. Provide a concluding statement or section that follows from the </a:t>
            </a:r>
          </a:p>
          <a:p>
            <a:pPr>
              <a:lnSpc>
                <a:spcPct val="150000"/>
              </a:lnSpc>
            </a:pPr>
            <a:r>
              <a:rPr lang="en-US" dirty="0" smtClean="0"/>
              <a:t>	argument </a:t>
            </a:r>
            <a:r>
              <a:rPr lang="en-US" dirty="0"/>
              <a:t>presented.</a:t>
            </a:r>
          </a:p>
        </p:txBody>
      </p:sp>
    </p:spTree>
    <p:extLst>
      <p:ext uri="{BB962C8B-B14F-4D97-AF65-F5344CB8AC3E}">
        <p14:creationId xmlns:p14="http://schemas.microsoft.com/office/powerpoint/2010/main" val="278729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Keys terms of argumentative standard defined (page 1 continued)</a:t>
            </a:r>
            <a:endParaRPr lang="en-US" dirty="0"/>
          </a:p>
        </p:txBody>
      </p:sp>
      <p:sp>
        <p:nvSpPr>
          <p:cNvPr id="4" name="TextBox 3"/>
          <p:cNvSpPr txBox="1"/>
          <p:nvPr/>
        </p:nvSpPr>
        <p:spPr>
          <a:xfrm>
            <a:off x="381000" y="1752600"/>
            <a:ext cx="8077200" cy="4401205"/>
          </a:xfrm>
          <a:prstGeom prst="rect">
            <a:avLst/>
          </a:prstGeom>
          <a:noFill/>
        </p:spPr>
        <p:txBody>
          <a:bodyPr wrap="square" rtlCol="0">
            <a:spAutoFit/>
          </a:bodyPr>
          <a:lstStyle/>
          <a:p>
            <a:pPr lvl="0"/>
            <a:r>
              <a:rPr lang="en-US" sz="2000" dirty="0"/>
              <a:t>Argument/Super-Claim: The overarching idea of an argumentative </a:t>
            </a:r>
            <a:r>
              <a:rPr lang="en-US" sz="2000" dirty="0" smtClean="0"/>
              <a:t>essay, it clearly takes a side and </a:t>
            </a:r>
            <a:r>
              <a:rPr lang="en-US" sz="2000" dirty="0"/>
              <a:t>makes more than one </a:t>
            </a:r>
            <a:r>
              <a:rPr lang="en-US" sz="2000" dirty="0" smtClean="0"/>
              <a:t>claim (more than one paragraph essay) </a:t>
            </a:r>
            <a:endParaRPr lang="en-US" sz="2000" dirty="0"/>
          </a:p>
          <a:p>
            <a:r>
              <a:rPr lang="en-US" sz="2000" dirty="0"/>
              <a:t> </a:t>
            </a:r>
          </a:p>
          <a:p>
            <a:pPr lvl="0"/>
            <a:r>
              <a:rPr lang="en-US" sz="2000" dirty="0"/>
              <a:t>Claim: a simple statement that asserts a main point of an argument (a side)</a:t>
            </a:r>
          </a:p>
          <a:p>
            <a:r>
              <a:rPr lang="en-US" sz="2000"/>
              <a:t> </a:t>
            </a:r>
            <a:endParaRPr lang="en-US" sz="2000" dirty="0" smtClean="0"/>
          </a:p>
          <a:p>
            <a:endParaRPr lang="en-US" sz="2000" dirty="0"/>
          </a:p>
          <a:p>
            <a:pPr lvl="0"/>
            <a:r>
              <a:rPr lang="en-US" sz="2000" dirty="0"/>
              <a:t>Evidence: support for the reasoning in an argument; the “for example” aspect of an argument; The best evidence is text­-based, reasonable, and reliable. </a:t>
            </a:r>
            <a:endParaRPr lang="en-US" sz="2000" dirty="0" smtClean="0"/>
          </a:p>
          <a:p>
            <a:pPr lvl="0"/>
            <a:endParaRPr lang="en-US" sz="2000" dirty="0"/>
          </a:p>
          <a:p>
            <a:r>
              <a:rPr lang="en-US" sz="2000" dirty="0"/>
              <a:t> </a:t>
            </a:r>
          </a:p>
          <a:p>
            <a:pPr lvl="0"/>
            <a:r>
              <a:rPr lang="en-US" sz="2000" dirty="0"/>
              <a:t>Reasoning: the “because” part of an argument; the explanation for why a claim is made; the explicit links between the evidence and the claim</a:t>
            </a:r>
          </a:p>
        </p:txBody>
      </p:sp>
    </p:spTree>
    <p:extLst>
      <p:ext uri="{BB962C8B-B14F-4D97-AF65-F5344CB8AC3E}">
        <p14:creationId xmlns:p14="http://schemas.microsoft.com/office/powerpoint/2010/main" val="679193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Practice identifying terms in an exemplar argumentative paragraph (page 2)</a:t>
            </a:r>
            <a:endParaRPr lang="en-US" dirty="0"/>
          </a:p>
        </p:txBody>
      </p:sp>
      <p:sp>
        <p:nvSpPr>
          <p:cNvPr id="3" name="Content Placeholder 2"/>
          <p:cNvSpPr>
            <a:spLocks noGrp="1"/>
          </p:cNvSpPr>
          <p:nvPr>
            <p:ph idx="1"/>
          </p:nvPr>
        </p:nvSpPr>
        <p:spPr/>
        <p:txBody>
          <a:bodyPr/>
          <a:lstStyle/>
          <a:p>
            <a:endParaRPr lang="en-US" dirty="0" smtClean="0"/>
          </a:p>
          <a:p>
            <a:r>
              <a:rPr lang="en-US" dirty="0" smtClean="0"/>
              <a:t>Use highlighters to identify the CLAIM, EVIDENCE, and REASONING of the paragraph</a:t>
            </a:r>
          </a:p>
          <a:p>
            <a:pPr lvl="1"/>
            <a:r>
              <a:rPr lang="en-US" dirty="0" smtClean="0"/>
              <a:t>The DOCUMENTS are pages 3-4 of your packet</a:t>
            </a:r>
          </a:p>
          <a:p>
            <a:endParaRPr lang="en-US" dirty="0"/>
          </a:p>
          <a:p>
            <a:r>
              <a:rPr lang="en-US" dirty="0" smtClean="0"/>
              <a:t>When you are done, discuss with your table the process. Do you agree? How would you use this in your classroom?</a:t>
            </a:r>
            <a:endParaRPr lang="en-US" dirty="0"/>
          </a:p>
        </p:txBody>
      </p:sp>
    </p:spTree>
    <p:extLst>
      <p:ext uri="{BB962C8B-B14F-4D97-AF65-F5344CB8AC3E}">
        <p14:creationId xmlns:p14="http://schemas.microsoft.com/office/powerpoint/2010/main" val="1470871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Answers to activity (page 5 of packet)</a:t>
            </a:r>
            <a:endParaRPr lang="en-US" dirty="0"/>
          </a:p>
        </p:txBody>
      </p:sp>
      <p:sp>
        <p:nvSpPr>
          <p:cNvPr id="4" name="TextBox 3"/>
          <p:cNvSpPr txBox="1"/>
          <p:nvPr/>
        </p:nvSpPr>
        <p:spPr>
          <a:xfrm>
            <a:off x="228600" y="1295400"/>
            <a:ext cx="8686800" cy="5047536"/>
          </a:xfrm>
          <a:prstGeom prst="rect">
            <a:avLst/>
          </a:prstGeom>
          <a:noFill/>
        </p:spPr>
        <p:txBody>
          <a:bodyPr wrap="square" rtlCol="0">
            <a:spAutoFit/>
          </a:bodyPr>
          <a:lstStyle/>
          <a:p>
            <a:r>
              <a:rPr lang="en-US" sz="1400" b="1" dirty="0"/>
              <a:t>Paragraph Outline (5 points for completion, one per section)</a:t>
            </a:r>
            <a:endParaRPr lang="en-US" sz="1400" dirty="0"/>
          </a:p>
          <a:p>
            <a:r>
              <a:rPr lang="en-US" sz="1400" b="1" dirty="0"/>
              <a:t>Claim (your answer): </a:t>
            </a:r>
            <a:r>
              <a:rPr lang="en-US" sz="1400" dirty="0"/>
              <a:t>Forcing the Cherokee people to move from Georgia is both unfair and unconstitutional, therefore the Cherokee should be allowed to stay in Georgia. </a:t>
            </a:r>
          </a:p>
          <a:p>
            <a:r>
              <a:rPr lang="en-US" sz="1400" b="1" dirty="0"/>
              <a:t> </a:t>
            </a:r>
            <a:endParaRPr lang="en-US" sz="1400" dirty="0"/>
          </a:p>
          <a:p>
            <a:r>
              <a:rPr lang="en-US" sz="1400" b="1" dirty="0"/>
              <a:t>Evidence #1 (A, Line #’s 4 -10):</a:t>
            </a:r>
            <a:r>
              <a:rPr lang="en-US" sz="1400" dirty="0"/>
              <a:t> The Cherokee people had lived in present-day Georgia longer than the Europeans, and had developed a civilized nation that included a written language, a formal government, and a structured society.</a:t>
            </a:r>
          </a:p>
          <a:p>
            <a:endParaRPr lang="en-US" sz="1400" b="1" dirty="0" smtClean="0"/>
          </a:p>
          <a:p>
            <a:r>
              <a:rPr lang="en-US" sz="1400" b="1" dirty="0" smtClean="0"/>
              <a:t>Reasoning </a:t>
            </a:r>
            <a:r>
              <a:rPr lang="en-US" sz="1400" b="1" dirty="0"/>
              <a:t>(STOP and explain how it relates the above evidence relates to claim): </a:t>
            </a:r>
            <a:r>
              <a:rPr lang="en-US" sz="1400" dirty="0"/>
              <a:t>As if the fact the natives were there first was not enough, the Cherokee people then went to great lengths to adopt the lifestyle of the whites. These factors combined make it completely unreasonable to expect them to leave Georgia. </a:t>
            </a:r>
          </a:p>
          <a:p>
            <a:r>
              <a:rPr lang="en-US" sz="1400" dirty="0"/>
              <a:t> </a:t>
            </a:r>
          </a:p>
          <a:p>
            <a:r>
              <a:rPr lang="en-US" sz="1400" b="1" dirty="0"/>
              <a:t>Evidence #2 (A, Line #’s 16-22):</a:t>
            </a:r>
            <a:r>
              <a:rPr lang="en-US" sz="1400" dirty="0"/>
              <a:t> As if this was not enough, in Worcester v. Georgia, the Supreme Court stated that Georgia could not remove the Cherokee people. </a:t>
            </a:r>
          </a:p>
          <a:p>
            <a:r>
              <a:rPr lang="en-US" sz="1400" b="1" dirty="0"/>
              <a:t> </a:t>
            </a:r>
            <a:endParaRPr lang="en-US" sz="1400" dirty="0"/>
          </a:p>
          <a:p>
            <a:r>
              <a:rPr lang="en-US" sz="1400" b="1" dirty="0"/>
              <a:t>Reasoning (STOP and explain how it relates the above evidence relates to claim): </a:t>
            </a:r>
            <a:r>
              <a:rPr lang="en-US" sz="1400" dirty="0"/>
              <a:t>Our constitution clearly states that the President’s job is to enforce the law; in this case President Jackson needs to make sure the state of Georgia is not allowed to force the Cherokee to leave.  </a:t>
            </a:r>
          </a:p>
          <a:p>
            <a:r>
              <a:rPr lang="en-US" sz="1400" b="1" dirty="0"/>
              <a:t> </a:t>
            </a:r>
            <a:endParaRPr lang="en-US" sz="1400" dirty="0"/>
          </a:p>
          <a:p>
            <a:r>
              <a:rPr lang="en-US" sz="1400" b="1" dirty="0"/>
              <a:t>Counter Claim: </a:t>
            </a:r>
            <a:r>
              <a:rPr lang="en-US" sz="1400" dirty="0"/>
              <a:t>Although proponents of Indian Removal would argue other tribes have already moved (A, lines 32-37), they are ignoring the fact these groups faced many challenges and difficulties along the way.</a:t>
            </a:r>
          </a:p>
          <a:p>
            <a:r>
              <a:rPr lang="en-US" sz="1400" b="1" dirty="0"/>
              <a:t> </a:t>
            </a:r>
            <a:endParaRPr lang="en-US" sz="1400" dirty="0"/>
          </a:p>
          <a:p>
            <a:r>
              <a:rPr lang="en-US" sz="1400" b="1" dirty="0"/>
              <a:t>Sentence that sums up paragraph: </a:t>
            </a:r>
            <a:r>
              <a:rPr lang="en-US" sz="1400" dirty="0"/>
              <a:t>In the end, Indian Removal has already been shown to be an inefficient and ineffective policy, as such, it needs to be stopped.  </a:t>
            </a:r>
          </a:p>
        </p:txBody>
      </p:sp>
    </p:spTree>
    <p:extLst>
      <p:ext uri="{BB962C8B-B14F-4D97-AF65-F5344CB8AC3E}">
        <p14:creationId xmlns:p14="http://schemas.microsoft.com/office/powerpoint/2010/main" val="2549727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scaffolds for students</a:t>
            </a:r>
            <a:endParaRPr lang="en-US" dirty="0"/>
          </a:p>
        </p:txBody>
      </p:sp>
      <p:sp>
        <p:nvSpPr>
          <p:cNvPr id="3" name="Content Placeholder 2"/>
          <p:cNvSpPr>
            <a:spLocks noGrp="1"/>
          </p:cNvSpPr>
          <p:nvPr>
            <p:ph idx="1"/>
          </p:nvPr>
        </p:nvSpPr>
        <p:spPr/>
        <p:txBody>
          <a:bodyPr/>
          <a:lstStyle/>
          <a:p>
            <a:r>
              <a:rPr lang="en-US" dirty="0" smtClean="0"/>
              <a:t>Pages 6-7 have possible writing scaffolds to use with students</a:t>
            </a:r>
            <a:endParaRPr lang="en-US" dirty="0"/>
          </a:p>
        </p:txBody>
      </p:sp>
    </p:spTree>
    <p:extLst>
      <p:ext uri="{BB962C8B-B14F-4D97-AF65-F5344CB8AC3E}">
        <p14:creationId xmlns:p14="http://schemas.microsoft.com/office/powerpoint/2010/main" val="2424894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Other ways to teach argumentative terms</a:t>
            </a:r>
            <a:br>
              <a:rPr lang="en-US" dirty="0" smtClean="0"/>
            </a:br>
            <a:r>
              <a:rPr lang="en-US" dirty="0" smtClean="0"/>
              <a:t>Examples of super-claims</a:t>
            </a:r>
            <a:endParaRPr lang="en-US" dirty="0"/>
          </a:p>
        </p:txBody>
      </p:sp>
      <p:sp>
        <p:nvSpPr>
          <p:cNvPr id="6" name="Content Placeholder 5"/>
          <p:cNvSpPr>
            <a:spLocks noGrp="1"/>
          </p:cNvSpPr>
          <p:nvPr>
            <p:ph idx="1"/>
          </p:nvPr>
        </p:nvSpPr>
        <p:spPr>
          <a:xfrm>
            <a:off x="533400" y="1828800"/>
            <a:ext cx="8229600" cy="4525963"/>
          </a:xfrm>
        </p:spPr>
        <p:txBody>
          <a:bodyPr>
            <a:normAutofit fontScale="70000" lnSpcReduction="20000"/>
          </a:bodyPr>
          <a:lstStyle/>
          <a:p>
            <a:pPr marL="0" indent="0">
              <a:buNone/>
            </a:pPr>
            <a:r>
              <a:rPr lang="en-US" dirty="0" smtClean="0"/>
              <a:t>Example #1: If a writing prompt says: Evaluate whether helmet safety laws are fair: What are the possible SUPER claims you could have?</a:t>
            </a:r>
          </a:p>
          <a:p>
            <a:pPr>
              <a:buNone/>
            </a:pPr>
            <a:endParaRPr lang="en-US" dirty="0" smtClean="0"/>
          </a:p>
          <a:p>
            <a:pPr marL="0" indent="0">
              <a:buNone/>
            </a:pPr>
            <a:r>
              <a:rPr lang="en-US" dirty="0" smtClean="0"/>
              <a:t>Example #2. If one super claim says… </a:t>
            </a:r>
          </a:p>
          <a:p>
            <a:r>
              <a:rPr lang="en-US" dirty="0" smtClean="0"/>
              <a:t>1) Due to physicality, action, and the overall athletic ability of the players, football is the best sport to watch.                                 </a:t>
            </a:r>
          </a:p>
          <a:p>
            <a:pPr marL="0" indent="0">
              <a:buNone/>
            </a:pPr>
            <a:endParaRPr lang="en-US" dirty="0"/>
          </a:p>
          <a:p>
            <a:pPr marL="0" indent="0">
              <a:buNone/>
            </a:pPr>
            <a:r>
              <a:rPr lang="en-US" dirty="0" smtClean="0"/>
              <a:t>and a second super claim says</a:t>
            </a:r>
          </a:p>
          <a:p>
            <a:r>
              <a:rPr lang="en-US" dirty="0" smtClean="0"/>
              <a:t>2) Baseball, with its tradition, high skill level, and appeal to fans from many nations, is absolutely the best sport to watch. </a:t>
            </a:r>
          </a:p>
          <a:p>
            <a:pPr marL="0" indent="0">
              <a:buNone/>
            </a:pPr>
            <a:endParaRPr lang="en-US" dirty="0"/>
          </a:p>
          <a:p>
            <a:pPr marL="0" indent="0">
              <a:buNone/>
            </a:pPr>
            <a:endParaRPr lang="en-US" dirty="0" smtClean="0"/>
          </a:p>
          <a:p>
            <a:pPr marL="0" indent="0">
              <a:buNone/>
            </a:pPr>
            <a:r>
              <a:rPr lang="en-US" dirty="0" smtClean="0"/>
              <a:t>What is the QUESTION more than likely asking?????</a:t>
            </a: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Ways to teach continued…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1) Due to physicality, action, and the overall athletic ability of the players, football is the best sport to watch. </a:t>
            </a:r>
          </a:p>
          <a:p>
            <a:pPr marL="0" indent="0">
              <a:buNone/>
            </a:pPr>
            <a:r>
              <a:rPr lang="en-US" dirty="0" smtClean="0"/>
              <a:t>                                </a:t>
            </a:r>
          </a:p>
          <a:p>
            <a:r>
              <a:rPr lang="en-US" dirty="0" smtClean="0"/>
              <a:t>2) Baseball, with its tradition, high skill level, and appeal to fans from many nations, is absolutely the best sport to watch. </a:t>
            </a:r>
          </a:p>
          <a:p>
            <a:endParaRPr lang="en-US" dirty="0" smtClean="0"/>
          </a:p>
          <a:p>
            <a:r>
              <a:rPr lang="en-US" dirty="0" smtClean="0"/>
              <a:t>Choose one of the above… what are the body paragraphs going to be about based on the claim?</a:t>
            </a:r>
            <a:endParaRPr lang="en-US" dirty="0"/>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3.xml><?xml version="1.0" encoding="utf-8"?>
<a:theme xmlns:a="http://schemas.openxmlformats.org/drawingml/2006/main" name="1_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4.xml><?xml version="1.0" encoding="utf-8"?>
<a:theme xmlns:a="http://schemas.openxmlformats.org/drawingml/2006/main" name="Decatur">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25775</TotalTime>
  <Words>1987</Words>
  <Application>Microsoft Office PowerPoint</Application>
  <PresentationFormat>On-screen Show (4:3)</PresentationFormat>
  <Paragraphs>190</Paragraphs>
  <Slides>21</Slides>
  <Notes>2</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21</vt:i4>
      </vt:variant>
    </vt:vector>
  </HeadingPairs>
  <TitlesOfParts>
    <vt:vector size="32" baseType="lpstr">
      <vt:lpstr>Arial</vt:lpstr>
      <vt:lpstr>Bodoni MT Condensed</vt:lpstr>
      <vt:lpstr>Calibri</vt:lpstr>
      <vt:lpstr>Courier New</vt:lpstr>
      <vt:lpstr>Franklin Gothic Book</vt:lpstr>
      <vt:lpstr>Times New Roman</vt:lpstr>
      <vt:lpstr>Wingdings</vt:lpstr>
      <vt:lpstr>Office Theme</vt:lpstr>
      <vt:lpstr>Clarity</vt:lpstr>
      <vt:lpstr>1_Clarity</vt:lpstr>
      <vt:lpstr>Decatur</vt:lpstr>
      <vt:lpstr>Common Core Discussions</vt:lpstr>
      <vt:lpstr>Steps for discussions</vt:lpstr>
      <vt:lpstr>Common Core Argumentative Writing Standard (page 1)</vt:lpstr>
      <vt:lpstr>Keys terms of argumentative standard defined (page 1 continued)</vt:lpstr>
      <vt:lpstr>Practice identifying terms in an exemplar argumentative paragraph (page 2)</vt:lpstr>
      <vt:lpstr>Answers to activity (page 5 of packet)</vt:lpstr>
      <vt:lpstr>Possible scaffolds for students</vt:lpstr>
      <vt:lpstr>Other ways to teach argumentative terms Examples of super-claims</vt:lpstr>
      <vt:lpstr>Ways to teach continued… </vt:lpstr>
      <vt:lpstr>PowerPoint Presentation</vt:lpstr>
      <vt:lpstr>PowerPoint Presentation</vt:lpstr>
      <vt:lpstr>Reasoning sentence starters</vt:lpstr>
      <vt:lpstr>The Four Es</vt:lpstr>
      <vt:lpstr>Evidence:  When do I quote? How do I paraphrase?</vt:lpstr>
      <vt:lpstr>Helpful Words for Quote Attribution Any of these words can be placed in the past tense as well.</vt:lpstr>
      <vt:lpstr>Hints for Using Quotes</vt:lpstr>
      <vt:lpstr>Salem Activity: Step 2</vt:lpstr>
      <vt:lpstr>Reasoning Matters</vt:lpstr>
      <vt:lpstr>Questions to Develop Reasoning</vt:lpstr>
      <vt:lpstr>Reasoning Matters (Example)</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Reviewing Definitions of Argument</dc:title>
  <dc:creator>tmoffat</dc:creator>
  <cp:lastModifiedBy>Barbey, Rick</cp:lastModifiedBy>
  <cp:revision>368</cp:revision>
  <dcterms:created xsi:type="dcterms:W3CDTF">2012-10-14T20:36:04Z</dcterms:created>
  <dcterms:modified xsi:type="dcterms:W3CDTF">2016-02-01T20:13:25Z</dcterms:modified>
</cp:coreProperties>
</file>