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6" r:id="rId2"/>
    <p:sldId id="284" r:id="rId3"/>
    <p:sldId id="288" r:id="rId4"/>
    <p:sldId id="285" r:id="rId5"/>
    <p:sldId id="276" r:id="rId6"/>
    <p:sldId id="277" r:id="rId7"/>
    <p:sldId id="278" r:id="rId8"/>
    <p:sldId id="279" r:id="rId9"/>
    <p:sldId id="280" r:id="rId10"/>
    <p:sldId id="281" r:id="rId11"/>
    <p:sldId id="282" r:id="rId12"/>
    <p:sldId id="283" r:id="rId13"/>
    <p:sldId id="256" r:id="rId14"/>
    <p:sldId id="257" r:id="rId15"/>
    <p:sldId id="265" r:id="rId16"/>
    <p:sldId id="258" r:id="rId17"/>
    <p:sldId id="259" r:id="rId18"/>
    <p:sldId id="266" r:id="rId19"/>
    <p:sldId id="267" r:id="rId20"/>
    <p:sldId id="268" r:id="rId21"/>
    <p:sldId id="260" r:id="rId22"/>
    <p:sldId id="261" r:id="rId23"/>
    <p:sldId id="262" r:id="rId24"/>
    <p:sldId id="264" r:id="rId25"/>
    <p:sldId id="269" r:id="rId26"/>
    <p:sldId id="271" r:id="rId27"/>
    <p:sldId id="275" r:id="rId28"/>
    <p:sldId id="263" r:id="rId29"/>
    <p:sldId id="274" r:id="rId30"/>
    <p:sldId id="272" r:id="rId31"/>
    <p:sldId id="273" r:id="rId32"/>
    <p:sldId id="287"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595" autoAdjust="0"/>
  </p:normalViewPr>
  <p:slideViewPr>
    <p:cSldViewPr>
      <p:cViewPr>
        <p:scale>
          <a:sx n="76" d="100"/>
          <a:sy n="76" d="100"/>
        </p:scale>
        <p:origin x="-33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1B488EA-4174-4998-984A-D7A28BEBFEFA}" type="datetimeFigureOut">
              <a:rPr lang="en-US" smtClean="0"/>
              <a:t>5/16/2014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077FE9-9A3F-455B-8F99-B0C44A8F7F2E}" type="slidenum">
              <a:rPr lang="en-US" smtClean="0"/>
              <a:t>‹#›</a:t>
            </a:fld>
            <a:endParaRPr lang="en-US"/>
          </a:p>
        </p:txBody>
      </p:sp>
    </p:spTree>
    <p:extLst>
      <p:ext uri="{BB962C8B-B14F-4D97-AF65-F5344CB8AC3E}">
        <p14:creationId xmlns:p14="http://schemas.microsoft.com/office/powerpoint/2010/main" val="1775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57BCF022-1993-496A-83D0-6C84A290EC92}" type="slidenum">
              <a:rPr lang="en-US" smtClean="0"/>
              <a:pPr eaLnBrk="1" hangingPunct="1"/>
              <a:t>26</a:t>
            </a:fld>
            <a:endParaRPr lang="en-US" smtClean="0"/>
          </a:p>
        </p:txBody>
      </p:sp>
      <p:sp>
        <p:nvSpPr>
          <p:cNvPr id="98307" name="Rectangle 2"/>
          <p:cNvSpPr>
            <a:spLocks noGrp="1" noRot="1" noChangeAspect="1" noChangeArrowheads="1" noTextEdit="1"/>
          </p:cNvSpPr>
          <p:nvPr>
            <p:ph type="sldImg"/>
          </p:nvPr>
        </p:nvSpPr>
        <p:spPr>
          <a:xfrm>
            <a:off x="1181100" y="696913"/>
            <a:ext cx="4648200" cy="3486150"/>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A814C3E-C0CA-4634-A65D-813418F9A69D}" type="slidenum">
              <a:rPr lang="en-US" smtClean="0"/>
              <a:pPr eaLnBrk="1" hangingPunct="1"/>
              <a:t>31</a:t>
            </a:fld>
            <a:endParaRPr lang="en-US" smtClean="0"/>
          </a:p>
        </p:txBody>
      </p:sp>
      <p:sp>
        <p:nvSpPr>
          <p:cNvPr id="99331" name="Rectangle 2"/>
          <p:cNvSpPr>
            <a:spLocks noGrp="1" noRot="1" noChangeAspect="1" noChangeArrowheads="1" noTextEdit="1"/>
          </p:cNvSpPr>
          <p:nvPr>
            <p:ph type="sldImg"/>
          </p:nvPr>
        </p:nvSpPr>
        <p:spPr>
          <a:xfrm>
            <a:off x="1181100" y="696913"/>
            <a:ext cx="4648200" cy="348615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EA19FD-5E74-4BC6-ACEA-ECECA7C47EB8}"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27804-DE7F-4BDF-BFDA-4C4D8F2927B1}" type="slidenum">
              <a:rPr lang="en-US" smtClean="0"/>
              <a:t>‹#›</a:t>
            </a:fld>
            <a:endParaRPr lang="en-US"/>
          </a:p>
        </p:txBody>
      </p:sp>
    </p:spTree>
    <p:extLst>
      <p:ext uri="{BB962C8B-B14F-4D97-AF65-F5344CB8AC3E}">
        <p14:creationId xmlns:p14="http://schemas.microsoft.com/office/powerpoint/2010/main" val="426780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A19FD-5E74-4BC6-ACEA-ECECA7C47EB8}"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27804-DE7F-4BDF-BFDA-4C4D8F2927B1}" type="slidenum">
              <a:rPr lang="en-US" smtClean="0"/>
              <a:t>‹#›</a:t>
            </a:fld>
            <a:endParaRPr lang="en-US"/>
          </a:p>
        </p:txBody>
      </p:sp>
    </p:spTree>
    <p:extLst>
      <p:ext uri="{BB962C8B-B14F-4D97-AF65-F5344CB8AC3E}">
        <p14:creationId xmlns:p14="http://schemas.microsoft.com/office/powerpoint/2010/main" val="58547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A19FD-5E74-4BC6-ACEA-ECECA7C47EB8}"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27804-DE7F-4BDF-BFDA-4C4D8F2927B1}" type="slidenum">
              <a:rPr lang="en-US" smtClean="0"/>
              <a:t>‹#›</a:t>
            </a:fld>
            <a:endParaRPr lang="en-US"/>
          </a:p>
        </p:txBody>
      </p:sp>
    </p:spTree>
    <p:extLst>
      <p:ext uri="{BB962C8B-B14F-4D97-AF65-F5344CB8AC3E}">
        <p14:creationId xmlns:p14="http://schemas.microsoft.com/office/powerpoint/2010/main" val="403680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A19FD-5E74-4BC6-ACEA-ECECA7C47EB8}"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27804-DE7F-4BDF-BFDA-4C4D8F2927B1}" type="slidenum">
              <a:rPr lang="en-US" smtClean="0"/>
              <a:t>‹#›</a:t>
            </a:fld>
            <a:endParaRPr lang="en-US"/>
          </a:p>
        </p:txBody>
      </p:sp>
    </p:spTree>
    <p:extLst>
      <p:ext uri="{BB962C8B-B14F-4D97-AF65-F5344CB8AC3E}">
        <p14:creationId xmlns:p14="http://schemas.microsoft.com/office/powerpoint/2010/main" val="65443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A19FD-5E74-4BC6-ACEA-ECECA7C47EB8}"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27804-DE7F-4BDF-BFDA-4C4D8F2927B1}" type="slidenum">
              <a:rPr lang="en-US" smtClean="0"/>
              <a:t>‹#›</a:t>
            </a:fld>
            <a:endParaRPr lang="en-US"/>
          </a:p>
        </p:txBody>
      </p:sp>
    </p:spTree>
    <p:extLst>
      <p:ext uri="{BB962C8B-B14F-4D97-AF65-F5344CB8AC3E}">
        <p14:creationId xmlns:p14="http://schemas.microsoft.com/office/powerpoint/2010/main" val="71645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EA19FD-5E74-4BC6-ACEA-ECECA7C47EB8}" type="datetimeFigureOut">
              <a:rPr lang="en-US" smtClean="0"/>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27804-DE7F-4BDF-BFDA-4C4D8F2927B1}" type="slidenum">
              <a:rPr lang="en-US" smtClean="0"/>
              <a:t>‹#›</a:t>
            </a:fld>
            <a:endParaRPr lang="en-US"/>
          </a:p>
        </p:txBody>
      </p:sp>
    </p:spTree>
    <p:extLst>
      <p:ext uri="{BB962C8B-B14F-4D97-AF65-F5344CB8AC3E}">
        <p14:creationId xmlns:p14="http://schemas.microsoft.com/office/powerpoint/2010/main" val="894586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EA19FD-5E74-4BC6-ACEA-ECECA7C47EB8}" type="datetimeFigureOut">
              <a:rPr lang="en-US" smtClean="0"/>
              <a:t>5/16/2014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B27804-DE7F-4BDF-BFDA-4C4D8F2927B1}" type="slidenum">
              <a:rPr lang="en-US" smtClean="0"/>
              <a:t>‹#›</a:t>
            </a:fld>
            <a:endParaRPr lang="en-US"/>
          </a:p>
        </p:txBody>
      </p:sp>
    </p:spTree>
    <p:extLst>
      <p:ext uri="{BB962C8B-B14F-4D97-AF65-F5344CB8AC3E}">
        <p14:creationId xmlns:p14="http://schemas.microsoft.com/office/powerpoint/2010/main" val="162061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EA19FD-5E74-4BC6-ACEA-ECECA7C47EB8}" type="datetimeFigureOut">
              <a:rPr lang="en-US" smtClean="0"/>
              <a:t>5/16/2014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B27804-DE7F-4BDF-BFDA-4C4D8F2927B1}" type="slidenum">
              <a:rPr lang="en-US" smtClean="0"/>
              <a:t>‹#›</a:t>
            </a:fld>
            <a:endParaRPr lang="en-US"/>
          </a:p>
        </p:txBody>
      </p:sp>
    </p:spTree>
    <p:extLst>
      <p:ext uri="{BB962C8B-B14F-4D97-AF65-F5344CB8AC3E}">
        <p14:creationId xmlns:p14="http://schemas.microsoft.com/office/powerpoint/2010/main" val="389701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A19FD-5E74-4BC6-ACEA-ECECA7C47EB8}" type="datetimeFigureOut">
              <a:rPr lang="en-US" smtClean="0"/>
              <a:t>5/16/2014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B27804-DE7F-4BDF-BFDA-4C4D8F2927B1}" type="slidenum">
              <a:rPr lang="en-US" smtClean="0"/>
              <a:t>‹#›</a:t>
            </a:fld>
            <a:endParaRPr lang="en-US"/>
          </a:p>
        </p:txBody>
      </p:sp>
    </p:spTree>
    <p:extLst>
      <p:ext uri="{BB962C8B-B14F-4D97-AF65-F5344CB8AC3E}">
        <p14:creationId xmlns:p14="http://schemas.microsoft.com/office/powerpoint/2010/main" val="142019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A19FD-5E74-4BC6-ACEA-ECECA7C47EB8}" type="datetimeFigureOut">
              <a:rPr lang="en-US" smtClean="0"/>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27804-DE7F-4BDF-BFDA-4C4D8F2927B1}" type="slidenum">
              <a:rPr lang="en-US" smtClean="0"/>
              <a:t>‹#›</a:t>
            </a:fld>
            <a:endParaRPr lang="en-US"/>
          </a:p>
        </p:txBody>
      </p:sp>
    </p:spTree>
    <p:extLst>
      <p:ext uri="{BB962C8B-B14F-4D97-AF65-F5344CB8AC3E}">
        <p14:creationId xmlns:p14="http://schemas.microsoft.com/office/powerpoint/2010/main" val="541553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A19FD-5E74-4BC6-ACEA-ECECA7C47EB8}" type="datetimeFigureOut">
              <a:rPr lang="en-US" smtClean="0"/>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27804-DE7F-4BDF-BFDA-4C4D8F2927B1}" type="slidenum">
              <a:rPr lang="en-US" smtClean="0"/>
              <a:t>‹#›</a:t>
            </a:fld>
            <a:endParaRPr lang="en-US"/>
          </a:p>
        </p:txBody>
      </p:sp>
    </p:spTree>
    <p:extLst>
      <p:ext uri="{BB962C8B-B14F-4D97-AF65-F5344CB8AC3E}">
        <p14:creationId xmlns:p14="http://schemas.microsoft.com/office/powerpoint/2010/main" val="209250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A19FD-5E74-4BC6-ACEA-ECECA7C47EB8}" type="datetimeFigureOut">
              <a:rPr lang="en-US" smtClean="0"/>
              <a:t>5/16/2014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27804-DE7F-4BDF-BFDA-4C4D8F2927B1}" type="slidenum">
              <a:rPr lang="en-US" smtClean="0"/>
              <a:t>‹#›</a:t>
            </a:fld>
            <a:endParaRPr lang="en-US"/>
          </a:p>
        </p:txBody>
      </p:sp>
    </p:spTree>
    <p:extLst>
      <p:ext uri="{BB962C8B-B14F-4D97-AF65-F5344CB8AC3E}">
        <p14:creationId xmlns:p14="http://schemas.microsoft.com/office/powerpoint/2010/main" val="299041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upload.wikimedia.org/wikipedia/commons/7/72/Bockscar.jpg"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upload.wikimedia.org/wikipedia/commons/5/54/Atomic_bombing_of_Japan.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upload.wikimedia.org/wikipedia/commons/8/83/Large_explosion_aboard_USS_Lexington_(CV-2),_8_may_1942.jpg" TargetMode="Externa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upload.wikimedia.org/wikipedia/commons/0/05/Pacific_War_Japanese_Advances.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upload.wikimedia.org/wikipedia/commons/4/4b/Midway_Atoll.jpg"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a/a8/Marines_rest_in_the_field_on_Guadalcanal.jpg" TargetMode="Externa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upload.wikimedia.org/wikipedia/commons/f/f6/Pacific_Theater_Areas;map1.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upload.wikimedia.org/wikipedia/commons/9/9f/37mm_Gun_fires_against_cave_positions_at_Iwo_Jima.jpg" TargetMode="External"/><Relationship Id="rId2" Type="http://schemas.openxmlformats.org/officeDocument/2006/relationships/image" Target="../media/image10.gif"/><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do the following:</a:t>
            </a:r>
            <a:endParaRPr lang="en-US" dirty="0"/>
          </a:p>
        </p:txBody>
      </p:sp>
      <p:sp>
        <p:nvSpPr>
          <p:cNvPr id="3" name="Content Placeholder 2"/>
          <p:cNvSpPr>
            <a:spLocks noGrp="1"/>
          </p:cNvSpPr>
          <p:nvPr>
            <p:ph idx="1"/>
          </p:nvPr>
        </p:nvSpPr>
        <p:spPr/>
        <p:txBody>
          <a:bodyPr>
            <a:normAutofit lnSpcReduction="10000"/>
          </a:bodyPr>
          <a:lstStyle/>
          <a:p>
            <a:r>
              <a:rPr lang="en-US" dirty="0" smtClean="0"/>
              <a:t>Have out your annotated article, t-chart, and a writing utensil</a:t>
            </a:r>
          </a:p>
          <a:p>
            <a:r>
              <a:rPr lang="en-US" dirty="0" smtClean="0"/>
              <a:t>Clear your desk other than these items</a:t>
            </a:r>
          </a:p>
          <a:p>
            <a:pPr marL="0" indent="0">
              <a:buNone/>
            </a:pPr>
            <a:endParaRPr lang="en-US" dirty="0" smtClean="0"/>
          </a:p>
          <a:p>
            <a:r>
              <a:rPr lang="en-US" dirty="0" smtClean="0"/>
              <a:t>For the discussion prep:</a:t>
            </a:r>
          </a:p>
          <a:p>
            <a:pPr lvl="1"/>
            <a:r>
              <a:rPr lang="en-US" dirty="0" smtClean="0"/>
              <a:t>Top is YOUR claim about topic with three reasons/evidence (can cross off two) </a:t>
            </a:r>
          </a:p>
          <a:p>
            <a:pPr lvl="1"/>
            <a:r>
              <a:rPr lang="en-US" dirty="0" smtClean="0"/>
              <a:t>Bottom THREE is finding three arguments, from EITHER SIDE, that you want to talk about! </a:t>
            </a:r>
            <a:endParaRPr lang="en-US" dirty="0"/>
          </a:p>
        </p:txBody>
      </p:sp>
    </p:spTree>
    <p:extLst>
      <p:ext uri="{BB962C8B-B14F-4D97-AF65-F5344CB8AC3E}">
        <p14:creationId xmlns:p14="http://schemas.microsoft.com/office/powerpoint/2010/main" val="182803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Potsdam Declaration</a:t>
            </a:r>
            <a:endParaRPr lang="en-US" dirty="0"/>
          </a:p>
        </p:txBody>
      </p:sp>
      <p:sp>
        <p:nvSpPr>
          <p:cNvPr id="3" name="Content Placeholder 2"/>
          <p:cNvSpPr>
            <a:spLocks noGrp="1"/>
          </p:cNvSpPr>
          <p:nvPr>
            <p:ph sz="half" idx="1"/>
          </p:nvPr>
        </p:nvSpPr>
        <p:spPr/>
        <p:txBody>
          <a:bodyPr>
            <a:normAutofit lnSpcReduction="10000"/>
          </a:bodyPr>
          <a:lstStyle/>
          <a:p>
            <a:endParaRPr lang="en-US"/>
          </a:p>
        </p:txBody>
      </p:sp>
      <p:sp>
        <p:nvSpPr>
          <p:cNvPr id="4" name="Content Placeholder 3"/>
          <p:cNvSpPr>
            <a:spLocks noGrp="1"/>
          </p:cNvSpPr>
          <p:nvPr>
            <p:ph sz="half" idx="2"/>
          </p:nvPr>
        </p:nvSpPr>
        <p:spPr/>
        <p:txBody>
          <a:bodyPr>
            <a:normAutofit lnSpcReduction="10000"/>
          </a:bodyPr>
          <a:lstStyle/>
          <a:p>
            <a:r>
              <a:rPr lang="en-US" dirty="0" smtClean="0"/>
              <a:t>Issued on July 26</a:t>
            </a:r>
            <a:r>
              <a:rPr lang="en-US" baseline="30000" dirty="0" smtClean="0"/>
              <a:t>th</a:t>
            </a:r>
            <a:r>
              <a:rPr lang="en-US" dirty="0" smtClean="0"/>
              <a:t>, 1945</a:t>
            </a:r>
          </a:p>
          <a:p>
            <a:r>
              <a:rPr lang="en-US" dirty="0" smtClean="0"/>
              <a:t>Stalin, Churchill, and Truman met in Potsdam Germany to discuss different war issues</a:t>
            </a:r>
          </a:p>
          <a:p>
            <a:r>
              <a:rPr lang="en-US" dirty="0" smtClean="0"/>
              <a:t>Declaration was to Japan</a:t>
            </a:r>
          </a:p>
          <a:p>
            <a:pPr lvl="1"/>
            <a:r>
              <a:rPr lang="en-US" dirty="0" smtClean="0"/>
              <a:t>Unconditional Surrender or face “prompt and utter destruction.”</a:t>
            </a:r>
            <a:endParaRPr lang="en-US" dirty="0"/>
          </a:p>
        </p:txBody>
      </p:sp>
      <p:pic>
        <p:nvPicPr>
          <p:cNvPr id="4098" name="Picture 2" descr="http://www.taiwandocuments.org/potsd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06" y="1447800"/>
            <a:ext cx="405427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8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Surrender</a:t>
            </a:r>
            <a:endParaRPr lang="en-US" dirty="0"/>
          </a:p>
        </p:txBody>
      </p:sp>
      <p:sp>
        <p:nvSpPr>
          <p:cNvPr id="3" name="Content Placeholder 2"/>
          <p:cNvSpPr>
            <a:spLocks noGrp="1"/>
          </p:cNvSpPr>
          <p:nvPr>
            <p:ph sz="half" idx="1"/>
          </p:nvPr>
        </p:nvSpPr>
        <p:spPr/>
        <p:txBody>
          <a:bodyPr>
            <a:normAutofit fontScale="92500" lnSpcReduction="10000"/>
          </a:bodyPr>
          <a:lstStyle/>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1</a:t>
            </a:r>
            <a:r>
              <a:rPr lang="en-US" baseline="30000" dirty="0" smtClean="0"/>
              <a:t>st</a:t>
            </a:r>
            <a:r>
              <a:rPr lang="en-US" dirty="0" smtClean="0"/>
              <a:t> bomb dropped on August 6</a:t>
            </a:r>
            <a:r>
              <a:rPr lang="en-US" baseline="30000" dirty="0" smtClean="0"/>
              <a:t>th</a:t>
            </a:r>
            <a:endParaRPr lang="en-US" dirty="0" smtClean="0"/>
          </a:p>
          <a:p>
            <a:r>
              <a:rPr lang="en-US" dirty="0" smtClean="0"/>
              <a:t>2</a:t>
            </a:r>
            <a:r>
              <a:rPr lang="en-US" baseline="30000" dirty="0" smtClean="0"/>
              <a:t>nd</a:t>
            </a:r>
            <a:r>
              <a:rPr lang="en-US" dirty="0" smtClean="0"/>
              <a:t> on August 9</a:t>
            </a:r>
            <a:r>
              <a:rPr lang="en-US" baseline="30000" dirty="0" smtClean="0"/>
              <a:t>th</a:t>
            </a:r>
            <a:endParaRPr lang="en-US" dirty="0" smtClean="0"/>
          </a:p>
          <a:p>
            <a:r>
              <a:rPr lang="en-US" dirty="0" smtClean="0"/>
              <a:t>On August 15</a:t>
            </a:r>
            <a:r>
              <a:rPr lang="en-US" baseline="30000" dirty="0" smtClean="0"/>
              <a:t>th</a:t>
            </a:r>
            <a:r>
              <a:rPr lang="en-US" dirty="0" smtClean="0"/>
              <a:t>, Emperor Hirohito went over radio saying Japan would surrender (1</a:t>
            </a:r>
            <a:r>
              <a:rPr lang="en-US" baseline="30000" dirty="0" smtClean="0"/>
              <a:t>st</a:t>
            </a:r>
            <a:r>
              <a:rPr lang="en-US" dirty="0" smtClean="0"/>
              <a:t> time public had heard his voice)</a:t>
            </a:r>
          </a:p>
          <a:p>
            <a:r>
              <a:rPr lang="en-US" dirty="0" smtClean="0"/>
              <a:t>September 2</a:t>
            </a:r>
            <a:r>
              <a:rPr lang="en-US" baseline="30000" dirty="0" smtClean="0"/>
              <a:t>nd</a:t>
            </a:r>
            <a:r>
              <a:rPr lang="en-US" dirty="0"/>
              <a:t> </a:t>
            </a:r>
            <a:r>
              <a:rPr lang="en-US" dirty="0" smtClean="0"/>
              <a:t>Japanese surrender on U.S.S. Missouri</a:t>
            </a:r>
          </a:p>
          <a:p>
            <a:endParaRPr lang="en-US" dirty="0"/>
          </a:p>
        </p:txBody>
      </p:sp>
      <p:pic>
        <p:nvPicPr>
          <p:cNvPr id="2050" name="Picture 2" descr="http://upload.wikimedia.org/wikipedia/commons/e/e5/Shigemitsu-signs-surr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413774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760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3074" name="Picture 2" descr="http://wiki-images.enotes.com/thumb/f/f1/World_War_II_Casualties2.svg/475px-World_War_II_Casualties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155589" cy="530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3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43001"/>
            <a:ext cx="8229600" cy="5364163"/>
          </a:xfrm>
        </p:spPr>
        <p:txBody>
          <a:bodyPr>
            <a:noAutofit/>
          </a:bodyPr>
          <a:lstStyle/>
          <a:p>
            <a:r>
              <a:rPr lang="en-US" sz="2200" dirty="0"/>
              <a:t>After considering what Einstein recommended, Roosevelt was persuaded that if the bomb could be built, the United States should be the first nation to build it. The development of the atomic bomb started in May 1942, six months after U.S. entrance into the war, and was code-named The Manhattan project. </a:t>
            </a:r>
            <a:r>
              <a:rPr lang="en-US" sz="2200" b="1" dirty="0"/>
              <a:t>It cost over $2.5 billion and required the construction of the biggest industrial complex ever built. </a:t>
            </a:r>
            <a:r>
              <a:rPr lang="en-US" sz="2200" dirty="0"/>
              <a:t>It employed over 590,000 people</a:t>
            </a:r>
            <a:r>
              <a:rPr lang="en-US" sz="2200" dirty="0" smtClean="0"/>
              <a:t>.</a:t>
            </a:r>
            <a:r>
              <a:rPr lang="en-US" sz="2200" dirty="0"/>
              <a:t> </a:t>
            </a:r>
            <a:endParaRPr lang="en-US" sz="2200" dirty="0" smtClean="0"/>
          </a:p>
          <a:p>
            <a:pPr marL="0" indent="0">
              <a:buNone/>
            </a:pPr>
            <a:endParaRPr lang="en-US" sz="2200" dirty="0" smtClean="0"/>
          </a:p>
          <a:p>
            <a:r>
              <a:rPr lang="en-US" sz="2200" dirty="0" smtClean="0"/>
              <a:t>Plants </a:t>
            </a:r>
            <a:r>
              <a:rPr lang="en-US" sz="2200" dirty="0"/>
              <a:t>were built to produce the elements needed for the bomb. A giant laboratory was created at Los Alamos, New Mexico. The town became a secret city – the people who worked there could not tell their relatives where they were or what they were working on. And top scientists constructed the first nuclear reactor under the football stadium at the University of Chicago. Since time was so important, all this work was done under tremendous anxiety and tension.</a:t>
            </a:r>
          </a:p>
          <a:p>
            <a:pPr lvl="0"/>
            <a:endParaRPr lang="en-US" dirty="0"/>
          </a:p>
          <a:p>
            <a:endParaRPr lang="en-US" dirty="0"/>
          </a:p>
        </p:txBody>
      </p:sp>
      <p:sp>
        <p:nvSpPr>
          <p:cNvPr id="6" name="Title 1"/>
          <p:cNvSpPr>
            <a:spLocks noGrp="1"/>
          </p:cNvSpPr>
          <p:nvPr>
            <p:ph type="title"/>
          </p:nvPr>
        </p:nvSpPr>
        <p:spPr>
          <a:xfrm>
            <a:off x="381000" y="0"/>
            <a:ext cx="8229600" cy="1143000"/>
          </a:xfrm>
        </p:spPr>
        <p:txBody>
          <a:bodyPr/>
          <a:lstStyle/>
          <a:p>
            <a:r>
              <a:rPr lang="en-US" dirty="0" smtClean="0"/>
              <a:t>Station One: Creating the bomb</a:t>
            </a:r>
            <a:endParaRPr lang="en-US" dirty="0"/>
          </a:p>
        </p:txBody>
      </p:sp>
    </p:spTree>
    <p:extLst>
      <p:ext uri="{BB962C8B-B14F-4D97-AF65-F5344CB8AC3E}">
        <p14:creationId xmlns:p14="http://schemas.microsoft.com/office/powerpoint/2010/main" val="1652112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locations for developing the bomb</a:t>
            </a:r>
            <a:endParaRPr lang="en-US" dirty="0"/>
          </a:p>
        </p:txBody>
      </p:sp>
      <p:sp>
        <p:nvSpPr>
          <p:cNvPr id="3" name="Content Placeholder 2"/>
          <p:cNvSpPr>
            <a:spLocks noGrp="1"/>
          </p:cNvSpPr>
          <p:nvPr>
            <p:ph idx="1"/>
          </p:nvPr>
        </p:nvSpPr>
        <p:spPr/>
        <p:txBody>
          <a:bodyPr/>
          <a:lstStyle/>
          <a:p>
            <a:endParaRPr lang="en-US"/>
          </a:p>
        </p:txBody>
      </p:sp>
      <p:pic>
        <p:nvPicPr>
          <p:cNvPr id="4" name="Picture 6" descr="550px-Manhattan_Project_US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5030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45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1" presetClass="path" presetSubtype="0" accel="50000" decel="50000" fill="hold" nodeType="clickEffect">
                                  <p:stCondLst>
                                    <p:cond delay="0"/>
                                  </p:stCondLst>
                                  <p:childTnLst>
                                    <p:animMotion origin="layout" path="M 0 0  c -0.004 -0.01066  -0.018 -0.02131  -0.023 -0.02131  c -0.031 0  -0.063 0.16651  -0.063 0.33302  c 0 -0.08392  -0.016 -0.16651  -0.031 -0.16651  c -0.016 0  -0.031 0.08392  -0.031 0.16651  c 0 -0.0413  -0.008 -0.08392  -0.016 -0.08392  c -0.008 0  -0.016 0.0413  -0.016 0.08392  c 0 -0.02131  -0.004 -0.0413  -0.008 -0.0413  c -0.004 0  -0.008 0.02131  -0.008 0.0413  c 0 -0.01066  -0.002 -0.02131  -0.004 -0.02131  c -0.001 0  -0.004 0.01066  -0.004 0.02131  c 0 -0.00533  -0.001 -0.01066  -0.002 -0.01066  c 0 -0.00133  -0.002 0.00533  -0.002 0.01066  c 0 -0.00266  0 -0.00533  -0.001 -0.00533  c 0 0.00133  -0.001 0.00266  -0.001 0.00533  c 0 -0.00133  0 -0.00266  0 -0.004  c -0.001 0  -0.001 0.00133  -0.001 0.00266  c -0.001 0  -0.001 -0.00133  -0.001 -0.00266  c -0.001 0  -0.001 0.00133  -0.001 0.00266  E" pathEditMode="relative" ptsTypes="">
                                      <p:cBhvr>
                                        <p:cTn id="10"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asset0.cbsistatic.com/cnwk.1d/i/ne/p/2008/Manhattan-Project-Oak-Ridge_550x5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 y="0"/>
            <a:ext cx="487328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ddmcdn.com/gif/manhattan-project-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4267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013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Two: Nuclear Test</a:t>
            </a:r>
            <a:endParaRPr lang="en-US" dirty="0"/>
          </a:p>
        </p:txBody>
      </p:sp>
      <p:sp>
        <p:nvSpPr>
          <p:cNvPr id="3" name="Content Placeholder 2"/>
          <p:cNvSpPr>
            <a:spLocks noGrp="1"/>
          </p:cNvSpPr>
          <p:nvPr>
            <p:ph idx="1"/>
          </p:nvPr>
        </p:nvSpPr>
        <p:spPr/>
        <p:txBody>
          <a:bodyPr>
            <a:normAutofit fontScale="70000" lnSpcReduction="20000"/>
          </a:bodyPr>
          <a:lstStyle/>
          <a:p>
            <a:pPr lvl="0"/>
            <a:r>
              <a:rPr lang="en-US" sz="3600" dirty="0"/>
              <a:t>The first nuclear chain reaction was achieved on December 2, 1942. This proved that the theory behind the project was correct. 32 months later, on July 16, 1945, the first atomic bomb was exploded in a remote desert in New Mexico. Scientists and others who watched from five miles away were staggered at its devastating effects</a:t>
            </a:r>
            <a:r>
              <a:rPr lang="en-US" sz="3600" dirty="0" smtClean="0"/>
              <a:t>.</a:t>
            </a:r>
          </a:p>
          <a:p>
            <a:pPr marL="0" lvl="0" indent="0">
              <a:buNone/>
            </a:pPr>
            <a:endParaRPr lang="en-US" sz="3600" dirty="0" smtClean="0"/>
          </a:p>
          <a:p>
            <a:r>
              <a:rPr lang="en-US" sz="3600" dirty="0" smtClean="0"/>
              <a:t>So secret was the Manhattan Project that when Truman took over the presidency after Roosevelt’s death, even he did not know about it. </a:t>
            </a:r>
            <a:r>
              <a:rPr lang="en-US" sz="3600" b="1" dirty="0" smtClean="0"/>
              <a:t>Later Truman said, “I regarded the bomb as a military weapon and never had any doubt that it should be used. The atomic bomb was no great decision, not any decision you had to worry about.”</a:t>
            </a:r>
          </a:p>
          <a:p>
            <a:pPr marL="0" lvl="0" indent="0">
              <a:buNone/>
            </a:pPr>
            <a:endParaRPr lang="en-US" dirty="0"/>
          </a:p>
          <a:p>
            <a:endParaRPr lang="en-US" dirty="0"/>
          </a:p>
        </p:txBody>
      </p:sp>
    </p:spTree>
    <p:extLst>
      <p:ext uri="{BB962C8B-B14F-4D97-AF65-F5344CB8AC3E}">
        <p14:creationId xmlns:p14="http://schemas.microsoft.com/office/powerpoint/2010/main" val="2059177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www.sciencephoto.com/image/341592/large/T1620042-Aerial_view_of_first_atom_bomb_test_site-SP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9144000" cy="4937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953001"/>
            <a:ext cx="9144000" cy="2031325"/>
          </a:xfrm>
          <a:prstGeom prst="rect">
            <a:avLst/>
          </a:prstGeom>
          <a:noFill/>
        </p:spPr>
        <p:txBody>
          <a:bodyPr wrap="square" rtlCol="0">
            <a:spAutoFit/>
          </a:bodyPr>
          <a:lstStyle/>
          <a:p>
            <a:r>
              <a:rPr lang="en-US" dirty="0" smtClean="0"/>
              <a:t>Manhattan Project. Aerial view of 'Ground Zero' at the Los Alamos site, New Mexico USA, photographed 28 hours after the detonation of the world's first atomic bomb. The dark zone in the center of the picture is an area of glass made by the effect of intense heat from the bomb on the sand of the desert floor. The bomb, code name Trinity, was detonated at 5.29 am local time on 16 July 1945, and had an explosive power equivalent to 21,000 tons of TNT. The flash from the explosion was seen 250 miles away. In an attempt to keep the project secret, the Army reported the blast as "...an accident at an ammunition dump."</a:t>
            </a:r>
            <a:endParaRPr lang="en-US" dirty="0"/>
          </a:p>
        </p:txBody>
      </p:sp>
    </p:spTree>
    <p:extLst>
      <p:ext uri="{BB962C8B-B14F-4D97-AF65-F5344CB8AC3E}">
        <p14:creationId xmlns:p14="http://schemas.microsoft.com/office/powerpoint/2010/main" val="2829740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Three: Okinawa</a:t>
            </a:r>
            <a:endParaRPr lang="en-US" dirty="0"/>
          </a:p>
        </p:txBody>
      </p:sp>
      <p:sp>
        <p:nvSpPr>
          <p:cNvPr id="3" name="Content Placeholder 2"/>
          <p:cNvSpPr>
            <a:spLocks noGrp="1"/>
          </p:cNvSpPr>
          <p:nvPr>
            <p:ph idx="1"/>
          </p:nvPr>
        </p:nvSpPr>
        <p:spPr>
          <a:xfrm>
            <a:off x="457200" y="1143000"/>
            <a:ext cx="8229600" cy="5334000"/>
          </a:xfrm>
        </p:spPr>
        <p:txBody>
          <a:bodyPr>
            <a:normAutofit fontScale="47500" lnSpcReduction="20000"/>
          </a:bodyPr>
          <a:lstStyle/>
          <a:p>
            <a:r>
              <a:rPr lang="en-US" sz="4400" dirty="0" smtClean="0"/>
              <a:t>April 1, 1945-June 21, 1945 (Okinawa was only 340 miles away from Japan, less than the distance from Reno to Las Vegas). To some, this battle was to be a preview of what a land invasion of mainland Japan would be like.</a:t>
            </a:r>
          </a:p>
          <a:p>
            <a:r>
              <a:rPr lang="en-US" sz="4400" dirty="0" smtClean="0"/>
              <a:t>Last and biggest of the Pacific island battles of World War II, the Okinawa campaign involved the 287,000 troops of the U.S. Tenth Army against </a:t>
            </a:r>
            <a:r>
              <a:rPr lang="en-US" sz="4400" b="1" dirty="0" smtClean="0"/>
              <a:t>130,000 soldiers of the Japanese </a:t>
            </a:r>
            <a:r>
              <a:rPr lang="en-US" sz="4400" dirty="0" smtClean="0"/>
              <a:t>Thirty-second Army. At stake were air bases vital to the projected invasion of Japan.</a:t>
            </a:r>
          </a:p>
          <a:p>
            <a:r>
              <a:rPr lang="en-US" sz="4400" dirty="0" smtClean="0"/>
              <a:t>The attack on Okinawa had taken a heavy toll on both sides. The Americans lost 7,373 men killed and 32,056 wounded on land. At sea, the Americans lost 5,000 killed and 4,600 wounded. </a:t>
            </a:r>
            <a:r>
              <a:rPr lang="en-US" sz="4400" b="1" dirty="0" smtClean="0"/>
              <a:t>The Japanese lost 107,000 killed and 7,400 men taken prisoner. </a:t>
            </a:r>
            <a:r>
              <a:rPr lang="en-US" sz="4400" dirty="0" smtClean="0"/>
              <a:t>It is possible that the Japanese lost another 20,000 dead as a result of American tactics whereby Japanese troops were incinerated where they fought.</a:t>
            </a:r>
          </a:p>
          <a:p>
            <a:r>
              <a:rPr lang="en-US" sz="4400" dirty="0" smtClean="0"/>
              <a:t>The Americans also lost 36 ships. 368 ships were also damaged. 763 aircraft were destroyed. The Japanese lost 16 ships sunk and over 4,000 aircraft were lost.</a:t>
            </a:r>
          </a:p>
          <a:p>
            <a:pPr marL="0" indent="0">
              <a:buNone/>
            </a:pPr>
            <a:r>
              <a:rPr lang="en-US" dirty="0"/>
              <a:t/>
            </a:r>
            <a:br>
              <a:rPr lang="en-US" dirty="0"/>
            </a:br>
            <a:endParaRPr lang="en-US" dirty="0"/>
          </a:p>
        </p:txBody>
      </p:sp>
    </p:spTree>
    <p:extLst>
      <p:ext uri="{BB962C8B-B14F-4D97-AF65-F5344CB8AC3E}">
        <p14:creationId xmlns:p14="http://schemas.microsoft.com/office/powerpoint/2010/main" val="527064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images.wikia.com/world-war-2/images/b/b8/Battle_of_Okinawa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2"/>
            <a:ext cx="9067800" cy="68521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304801"/>
            <a:ext cx="4800600" cy="646331"/>
          </a:xfrm>
          <a:prstGeom prst="rect">
            <a:avLst/>
          </a:prstGeom>
          <a:noFill/>
        </p:spPr>
        <p:txBody>
          <a:bodyPr wrap="square" rtlCol="0">
            <a:spAutoFit/>
          </a:bodyPr>
          <a:lstStyle/>
          <a:p>
            <a:r>
              <a:rPr lang="en-US" b="1" dirty="0" smtClean="0"/>
              <a:t>The invasion of Okinawa, like the majority of battles in the Pacific campaign, was amphibious. </a:t>
            </a:r>
            <a:endParaRPr lang="en-US" b="1" dirty="0"/>
          </a:p>
        </p:txBody>
      </p:sp>
    </p:spTree>
    <p:extLst>
      <p:ext uri="{BB962C8B-B14F-4D97-AF65-F5344CB8AC3E}">
        <p14:creationId xmlns:p14="http://schemas.microsoft.com/office/powerpoint/2010/main" val="654635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discussion will be graded</a:t>
            </a:r>
            <a:endParaRPr lang="en-US" dirty="0"/>
          </a:p>
        </p:txBody>
      </p:sp>
      <p:sp>
        <p:nvSpPr>
          <p:cNvPr id="6" name="Content Placeholder 5"/>
          <p:cNvSpPr>
            <a:spLocks noGrp="1"/>
          </p:cNvSpPr>
          <p:nvPr>
            <p:ph idx="1"/>
          </p:nvPr>
        </p:nvSpPr>
        <p:spPr/>
        <p:txBody>
          <a:bodyPr/>
          <a:lstStyle/>
          <a:p>
            <a:pPr marL="457200" lvl="1" indent="0">
              <a:buNone/>
            </a:pPr>
            <a:r>
              <a:rPr lang="en-US" dirty="0" smtClean="0"/>
              <a:t>You must earn a total of 5 points</a:t>
            </a:r>
          </a:p>
          <a:p>
            <a:pPr marL="457200" lvl="1" indent="0">
              <a:buNone/>
            </a:pPr>
            <a:r>
              <a:rPr lang="en-US" dirty="0" smtClean="0"/>
              <a:t>Points:</a:t>
            </a:r>
          </a:p>
          <a:p>
            <a:pPr marL="457200" lvl="1" indent="0">
              <a:buNone/>
            </a:pPr>
            <a:r>
              <a:rPr lang="en-US" dirty="0" smtClean="0"/>
              <a:t>1 for speaking, using evidence from text</a:t>
            </a:r>
          </a:p>
          <a:p>
            <a:pPr marL="457200" lvl="1" indent="0">
              <a:buNone/>
            </a:pPr>
            <a:r>
              <a:rPr lang="en-US" dirty="0" smtClean="0"/>
              <a:t>1 for using accountable talk</a:t>
            </a:r>
          </a:p>
          <a:p>
            <a:pPr marL="457200" lvl="1" indent="0">
              <a:buNone/>
            </a:pPr>
            <a:r>
              <a:rPr lang="en-US" dirty="0" smtClean="0"/>
              <a:t>1 for inviting others in</a:t>
            </a:r>
          </a:p>
          <a:p>
            <a:pPr marL="457200" lvl="1" indent="0">
              <a:buNone/>
            </a:pPr>
            <a:r>
              <a:rPr lang="en-US" dirty="0" smtClean="0"/>
              <a:t>1 for asking a question</a:t>
            </a:r>
          </a:p>
          <a:p>
            <a:pPr marL="457200" lvl="1" indent="0">
              <a:buNone/>
            </a:pPr>
            <a:r>
              <a:rPr lang="en-US" dirty="0" smtClean="0"/>
              <a:t>1 for clarifying a question</a:t>
            </a:r>
          </a:p>
          <a:p>
            <a:pPr marL="457200" lvl="1" indent="0">
              <a:buNone/>
            </a:pPr>
            <a:endParaRPr lang="en-US" dirty="0"/>
          </a:p>
        </p:txBody>
      </p:sp>
    </p:spTree>
    <p:extLst>
      <p:ext uri="{BB962C8B-B14F-4D97-AF65-F5344CB8AC3E}">
        <p14:creationId xmlns:p14="http://schemas.microsoft.com/office/powerpoint/2010/main" val="3531533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ahoy.tk-jk.net/Images8/Okinawa/HillOkinaw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084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Four: Firebombing</a:t>
            </a:r>
            <a:endParaRPr lang="en-US" dirty="0"/>
          </a:p>
        </p:txBody>
      </p:sp>
      <p:sp>
        <p:nvSpPr>
          <p:cNvPr id="3" name="Content Placeholder 2"/>
          <p:cNvSpPr>
            <a:spLocks noGrp="1"/>
          </p:cNvSpPr>
          <p:nvPr>
            <p:ph idx="1"/>
          </p:nvPr>
        </p:nvSpPr>
        <p:spPr/>
        <p:txBody>
          <a:bodyPr>
            <a:normAutofit/>
          </a:bodyPr>
          <a:lstStyle/>
          <a:p>
            <a:pPr lvl="0"/>
            <a:r>
              <a:rPr lang="en-US" dirty="0" smtClean="0"/>
              <a:t>Many </a:t>
            </a:r>
            <a:r>
              <a:rPr lang="en-US" dirty="0"/>
              <a:t>in the Roosevelt and Truman administrations felt that the prospect of using the </a:t>
            </a:r>
            <a:r>
              <a:rPr lang="en-US" dirty="0" smtClean="0"/>
              <a:t>atomic bomb </a:t>
            </a:r>
            <a:r>
              <a:rPr lang="en-US" dirty="0"/>
              <a:t>was no more inhumane than the massive fire bombing raids that had taken place over Germany and over Tokyo. </a:t>
            </a:r>
            <a:r>
              <a:rPr lang="en-US" b="1" dirty="0" smtClean="0"/>
              <a:t>In fact, the firebombing </a:t>
            </a:r>
            <a:r>
              <a:rPr lang="en-US" b="1" dirty="0"/>
              <a:t>raid on Tokyo in March of 1945 did more damage and caused more casualties than the atom bomb in Hiroshima.</a:t>
            </a:r>
          </a:p>
          <a:p>
            <a:endParaRPr lang="en-US" dirty="0"/>
          </a:p>
        </p:txBody>
      </p:sp>
    </p:spTree>
    <p:extLst>
      <p:ext uri="{BB962C8B-B14F-4D97-AF65-F5344CB8AC3E}">
        <p14:creationId xmlns:p14="http://schemas.microsoft.com/office/powerpoint/2010/main" val="3050840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upload.wikimedia.org/wikipedia/commons/thumb/9/90/Firebombing_of_Tokyo.jpg/250px-Firebombing_of_Toky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321"/>
            <a:ext cx="37338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ommondreams.org/headlines05/images/031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76200"/>
            <a:ext cx="5410200" cy="662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718680"/>
            <a:ext cx="3733800" cy="3139321"/>
          </a:xfrm>
          <a:prstGeom prst="rect">
            <a:avLst/>
          </a:prstGeom>
          <a:noFill/>
        </p:spPr>
        <p:txBody>
          <a:bodyPr wrap="square" rtlCol="0">
            <a:spAutoFit/>
          </a:bodyPr>
          <a:lstStyle/>
          <a:p>
            <a:r>
              <a:rPr lang="en-US" dirty="0" smtClean="0"/>
              <a:t>Firebombing went from</a:t>
            </a:r>
            <a:r>
              <a:rPr lang="en-US" dirty="0" smtClean="0">
                <a:effectLst/>
              </a:rPr>
              <a:t> 17 November 1944 and lasted until 15 August 1945, The </a:t>
            </a:r>
            <a:r>
              <a:rPr lang="en-US" i="1" dirty="0" smtClean="0">
                <a:effectLst/>
              </a:rPr>
              <a:t>Operation Meetinghouse</a:t>
            </a:r>
            <a:r>
              <a:rPr lang="en-US" dirty="0" smtClean="0">
                <a:effectLst/>
              </a:rPr>
              <a:t> air raid of 9–10 March 1945 was later estimated to be the single most destructive bombing raid in history. with 279 B-29’s dropping around 1,700 tons of bombs</a:t>
            </a:r>
          </a:p>
          <a:p>
            <a:r>
              <a:rPr lang="en-US" dirty="0" smtClean="0"/>
              <a:t>Fire bombing </a:t>
            </a:r>
            <a:r>
              <a:rPr lang="en-US" dirty="0"/>
              <a:t>killed </a:t>
            </a:r>
            <a:r>
              <a:rPr lang="en-US" dirty="0" smtClean="0"/>
              <a:t>an estimated 100,000 people, mostly civilians </a:t>
            </a:r>
            <a:r>
              <a:rPr lang="en-US" dirty="0"/>
              <a:t>in </a:t>
            </a:r>
            <a:r>
              <a:rPr lang="en-US" dirty="0" smtClean="0"/>
              <a:t>Tokyo. </a:t>
            </a:r>
            <a:endParaRPr lang="en-US" dirty="0"/>
          </a:p>
        </p:txBody>
      </p:sp>
    </p:spTree>
    <p:extLst>
      <p:ext uri="{BB962C8B-B14F-4D97-AF65-F5344CB8AC3E}">
        <p14:creationId xmlns:p14="http://schemas.microsoft.com/office/powerpoint/2010/main" val="1044797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Five: Where to bomb?</a:t>
            </a:r>
            <a:endParaRPr lang="en-US" dirty="0"/>
          </a:p>
        </p:txBody>
      </p:sp>
      <p:sp>
        <p:nvSpPr>
          <p:cNvPr id="3" name="Content Placeholder 2"/>
          <p:cNvSpPr>
            <a:spLocks noGrp="1"/>
          </p:cNvSpPr>
          <p:nvPr>
            <p:ph idx="1"/>
          </p:nvPr>
        </p:nvSpPr>
        <p:spPr>
          <a:xfrm>
            <a:off x="457200" y="1600201"/>
            <a:ext cx="8305800" cy="4525963"/>
          </a:xfrm>
        </p:spPr>
        <p:txBody>
          <a:bodyPr>
            <a:normAutofit fontScale="70000" lnSpcReduction="20000"/>
          </a:bodyPr>
          <a:lstStyle/>
          <a:p>
            <a:r>
              <a:rPr lang="en-US" dirty="0" smtClean="0"/>
              <a:t>The Target Committee at Los Alamos on May 10, 1945, recommended Kyoto, Hiroshima, Yokohama, and the arsenal at Kokura as possible targets. </a:t>
            </a:r>
            <a:r>
              <a:rPr lang="en-US" b="1" dirty="0" smtClean="0"/>
              <a:t>The committee rejected the use of the weapon against a strictly military objective because of the chance of missing a small target not surrounded by a larger urban area. </a:t>
            </a:r>
            <a:r>
              <a:rPr lang="en-US" dirty="0" smtClean="0"/>
              <a:t>The psychological effects on Japan were of great importance to the committee members. </a:t>
            </a:r>
          </a:p>
          <a:p>
            <a:r>
              <a:rPr lang="en-US" b="1" dirty="0" smtClean="0"/>
              <a:t>They also agreed that the initial use of the weapon should be sufficiently spectacular for its importance to be internationally recognized. </a:t>
            </a:r>
            <a:r>
              <a:rPr lang="en-US" dirty="0" smtClean="0"/>
              <a:t>The committee felt Kyoto, as an intellectual center of Japan, had a population "better able to appreciate the significance of the weapon." Hiroshima was chosen because of its large size, its being "an important army depot" and the potential that the bomb would cause greater destruction because the city was surrounded by hills which would have a "focusing effect". </a:t>
            </a:r>
            <a:br>
              <a:rPr lang="en-US" dirty="0" smtClean="0"/>
            </a:br>
            <a:endParaRPr lang="en-US" dirty="0"/>
          </a:p>
        </p:txBody>
      </p:sp>
    </p:spTree>
    <p:extLst>
      <p:ext uri="{BB962C8B-B14F-4D97-AF65-F5344CB8AC3E}">
        <p14:creationId xmlns:p14="http://schemas.microsoft.com/office/powerpoint/2010/main" val="891352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www.usmm.org/du/jap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692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six: The bombs</a:t>
            </a:r>
            <a:endParaRPr lang="en-US" dirty="0"/>
          </a:p>
        </p:txBody>
      </p:sp>
      <p:sp>
        <p:nvSpPr>
          <p:cNvPr id="4" name="Text Placeholder 3"/>
          <p:cNvSpPr>
            <a:spLocks noGrp="1"/>
          </p:cNvSpPr>
          <p:nvPr>
            <p:ph type="body" idx="1"/>
          </p:nvPr>
        </p:nvSpPr>
        <p:spPr>
          <a:xfrm>
            <a:off x="457201" y="1143000"/>
            <a:ext cx="4040188" cy="639762"/>
          </a:xfrm>
        </p:spPr>
        <p:txBody>
          <a:bodyPr>
            <a:normAutofit/>
          </a:bodyPr>
          <a:lstStyle/>
          <a:p>
            <a:r>
              <a:rPr lang="en-US" dirty="0" smtClean="0"/>
              <a:t>Little Boy</a:t>
            </a:r>
            <a:endParaRPr lang="en-US" dirty="0"/>
          </a:p>
        </p:txBody>
      </p:sp>
      <p:sp>
        <p:nvSpPr>
          <p:cNvPr id="5" name="Content Placeholder 4"/>
          <p:cNvSpPr>
            <a:spLocks noGrp="1"/>
          </p:cNvSpPr>
          <p:nvPr>
            <p:ph sz="half" idx="2"/>
          </p:nvPr>
        </p:nvSpPr>
        <p:spPr>
          <a:xfrm>
            <a:off x="457201" y="1752601"/>
            <a:ext cx="4040188" cy="4373563"/>
          </a:xfrm>
        </p:spPr>
        <p:txBody>
          <a:bodyPr>
            <a:normAutofit lnSpcReduction="10000"/>
          </a:bodyPr>
          <a:lstStyle/>
          <a:p>
            <a:r>
              <a:rPr lang="en-US" dirty="0"/>
              <a:t>"Little Boy" is the nick name given to the atomic bomb dropped </a:t>
            </a:r>
            <a:r>
              <a:rPr lang="en-US" dirty="0" smtClean="0"/>
              <a:t>on Hiroshima </a:t>
            </a:r>
            <a:r>
              <a:rPr lang="en-US" dirty="0"/>
              <a:t>on </a:t>
            </a:r>
            <a:r>
              <a:rPr lang="en-US" b="1" i="1" dirty="0"/>
              <a:t>August 6, 1945</a:t>
            </a:r>
            <a:r>
              <a:rPr lang="en-US" dirty="0"/>
              <a:t>. It was Monday morning. </a:t>
            </a:r>
            <a:endParaRPr lang="en-US" dirty="0" smtClean="0"/>
          </a:p>
          <a:p>
            <a:r>
              <a:rPr lang="en-US" dirty="0" smtClean="0"/>
              <a:t>Weight: 9700 pounds, 120 inches long, 28 inches in diameter</a:t>
            </a:r>
          </a:p>
          <a:p>
            <a:r>
              <a:rPr lang="en-US" dirty="0" smtClean="0"/>
              <a:t>Little Boy was </a:t>
            </a:r>
            <a:r>
              <a:rPr lang="en-US" dirty="0"/>
              <a:t>dropped from the Enola Gay, one of the B-29 bombers </a:t>
            </a:r>
            <a:r>
              <a:rPr lang="en-US" dirty="0" smtClean="0"/>
              <a:t>that flew </a:t>
            </a:r>
            <a:r>
              <a:rPr lang="en-US" dirty="0"/>
              <a:t>over Hiroshima on that day</a:t>
            </a:r>
            <a:r>
              <a:rPr lang="en-US" dirty="0" smtClean="0"/>
              <a:t>.</a:t>
            </a:r>
          </a:p>
          <a:p>
            <a:endParaRPr lang="en-US" dirty="0"/>
          </a:p>
          <a:p>
            <a:endParaRPr lang="en-US" dirty="0"/>
          </a:p>
        </p:txBody>
      </p:sp>
      <p:sp>
        <p:nvSpPr>
          <p:cNvPr id="6" name="Text Placeholder 5"/>
          <p:cNvSpPr>
            <a:spLocks noGrp="1"/>
          </p:cNvSpPr>
          <p:nvPr>
            <p:ph type="body" sz="quarter" idx="3"/>
          </p:nvPr>
        </p:nvSpPr>
        <p:spPr>
          <a:xfrm>
            <a:off x="4953000" y="1295400"/>
            <a:ext cx="4041775" cy="639762"/>
          </a:xfrm>
        </p:spPr>
        <p:txBody>
          <a:bodyPr/>
          <a:lstStyle/>
          <a:p>
            <a:r>
              <a:rPr lang="en-US" dirty="0"/>
              <a:t>"Fat Man."</a:t>
            </a:r>
          </a:p>
        </p:txBody>
      </p:sp>
      <p:sp>
        <p:nvSpPr>
          <p:cNvPr id="7" name="Content Placeholder 6"/>
          <p:cNvSpPr>
            <a:spLocks noGrp="1"/>
          </p:cNvSpPr>
          <p:nvPr>
            <p:ph sz="quarter" idx="4"/>
          </p:nvPr>
        </p:nvSpPr>
        <p:spPr/>
        <p:txBody>
          <a:bodyPr>
            <a:normAutofit fontScale="92500" lnSpcReduction="20000"/>
          </a:bodyPr>
          <a:lstStyle/>
          <a:p>
            <a:r>
              <a:rPr lang="en-US" b="1" dirty="0"/>
              <a:t>The Nagasaki </a:t>
            </a:r>
            <a:r>
              <a:rPr lang="en-US" b="1" dirty="0" smtClean="0"/>
              <a:t>Bomb</a:t>
            </a:r>
          </a:p>
          <a:p>
            <a:r>
              <a:rPr lang="en-US" dirty="0" smtClean="0">
                <a:effectLst/>
              </a:rPr>
              <a:t>It was 128 inches (3,300 mm) long, 5 feet (1.5 m) in diameter, and weighed 10,200 pounds (4,600 kg). </a:t>
            </a:r>
            <a:endParaRPr lang="en-US" dirty="0"/>
          </a:p>
          <a:p>
            <a:r>
              <a:rPr lang="en-US" dirty="0"/>
              <a:t>Compared to one used on Hiroshima, the Nagasaki bomb </a:t>
            </a:r>
            <a:r>
              <a:rPr lang="en-US" dirty="0" smtClean="0"/>
              <a:t>was rounder </a:t>
            </a:r>
            <a:r>
              <a:rPr lang="en-US" dirty="0"/>
              <a:t>and fatter, so it was called "Fat Man</a:t>
            </a:r>
            <a:r>
              <a:rPr lang="en-US" dirty="0" smtClean="0"/>
              <a:t>.“</a:t>
            </a:r>
          </a:p>
          <a:p>
            <a:r>
              <a:rPr lang="en-US" dirty="0" smtClean="0"/>
              <a:t>The bomb was supposed to be dropped on Kokura, but the weather was too cloudy and Nagasaki was chosen instead</a:t>
            </a:r>
            <a:endParaRPr lang="en-US" dirty="0"/>
          </a:p>
        </p:txBody>
      </p:sp>
    </p:spTree>
    <p:extLst>
      <p:ext uri="{BB962C8B-B14F-4D97-AF65-F5344CB8AC3E}">
        <p14:creationId xmlns:p14="http://schemas.microsoft.com/office/powerpoint/2010/main" val="1614755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en-US" smtClean="0"/>
          </a:p>
        </p:txBody>
      </p:sp>
      <p:sp>
        <p:nvSpPr>
          <p:cNvPr id="47107" name="Rectangle 3"/>
          <p:cNvSpPr>
            <a:spLocks noGrp="1" noChangeArrowheads="1"/>
          </p:cNvSpPr>
          <p:nvPr>
            <p:ph type="body" idx="1"/>
          </p:nvPr>
        </p:nvSpPr>
        <p:spPr/>
        <p:txBody>
          <a:bodyPr/>
          <a:lstStyle/>
          <a:p>
            <a:pPr eaLnBrk="1" hangingPunct="1"/>
            <a:endParaRPr lang="en-US" dirty="0" smtClean="0"/>
          </a:p>
        </p:txBody>
      </p:sp>
      <p:pic>
        <p:nvPicPr>
          <p:cNvPr id="47108" name="Picture 5" descr="393-tibbets-enola-g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304801"/>
            <a:ext cx="36957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10"/>
          <p:cNvSpPr txBox="1">
            <a:spLocks noChangeArrowheads="1"/>
          </p:cNvSpPr>
          <p:nvPr/>
        </p:nvSpPr>
        <p:spPr bwMode="auto">
          <a:xfrm>
            <a:off x="685800" y="6248401"/>
            <a:ext cx="3124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t>Little Boy</a:t>
            </a:r>
            <a:endParaRPr lang="en-US" dirty="0"/>
          </a:p>
        </p:txBody>
      </p:sp>
      <p:sp>
        <p:nvSpPr>
          <p:cNvPr id="47112" name="Text Box 11"/>
          <p:cNvSpPr txBox="1">
            <a:spLocks noChangeArrowheads="1"/>
          </p:cNvSpPr>
          <p:nvPr/>
        </p:nvSpPr>
        <p:spPr bwMode="auto">
          <a:xfrm>
            <a:off x="533400" y="3124201"/>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Paul Tibbets, Enola Gay Pilot</a:t>
            </a:r>
          </a:p>
        </p:txBody>
      </p:sp>
      <p:sp>
        <p:nvSpPr>
          <p:cNvPr id="47113" name="Text Box 12"/>
          <p:cNvSpPr txBox="1">
            <a:spLocks noChangeArrowheads="1"/>
          </p:cNvSpPr>
          <p:nvPr/>
        </p:nvSpPr>
        <p:spPr bwMode="auto">
          <a:xfrm>
            <a:off x="4827563" y="3111929"/>
            <a:ext cx="373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err="1" smtClean="0"/>
              <a:t>Bockcar</a:t>
            </a:r>
            <a:r>
              <a:rPr lang="en-US" dirty="0" smtClean="0"/>
              <a:t>, piloted by Frederick Bock</a:t>
            </a:r>
            <a:endParaRPr lang="en-US" dirty="0"/>
          </a:p>
        </p:txBody>
      </p:sp>
      <p:sp>
        <p:nvSpPr>
          <p:cNvPr id="47115" name="Text Box 15"/>
          <p:cNvSpPr txBox="1">
            <a:spLocks noChangeArrowheads="1"/>
          </p:cNvSpPr>
          <p:nvPr/>
        </p:nvSpPr>
        <p:spPr bwMode="auto">
          <a:xfrm>
            <a:off x="4861560" y="5790406"/>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t>Fat Man</a:t>
            </a:r>
            <a:endParaRPr lang="en-US" dirty="0"/>
          </a:p>
        </p:txBody>
      </p:sp>
      <p:pic>
        <p:nvPicPr>
          <p:cNvPr id="9218" name="Picture 2" descr="http://upload.wikimedia.org/wikipedia/commons/thumb/6/6a/Little_boy.jpg/300px-Little_bo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1"/>
            <a:ext cx="3713299" cy="243839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pload.wikimedia.org/wikipedia/commons/c/c2/Fat_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726" y="3593682"/>
            <a:ext cx="3314700" cy="219672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File:Bockscar.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8245" y="18758"/>
            <a:ext cx="4143423"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03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Hiroshima              Nagasaki</a:t>
            </a:r>
            <a:endParaRPr lang="en-US" dirty="0"/>
          </a:p>
        </p:txBody>
      </p:sp>
      <p:sp>
        <p:nvSpPr>
          <p:cNvPr id="3" name="Content Placeholder 2"/>
          <p:cNvSpPr>
            <a:spLocks noGrp="1"/>
          </p:cNvSpPr>
          <p:nvPr>
            <p:ph idx="1"/>
          </p:nvPr>
        </p:nvSpPr>
        <p:spPr/>
        <p:txBody>
          <a:bodyPr/>
          <a:lstStyle/>
          <a:p>
            <a:endParaRPr lang="en-US"/>
          </a:p>
        </p:txBody>
      </p:sp>
      <p:pic>
        <p:nvPicPr>
          <p:cNvPr id="15362" name="Picture 2" descr="File:Atomic bombing of Japa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5" y="1066801"/>
            <a:ext cx="8903368"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876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Seven: The effects</a:t>
            </a:r>
            <a:endParaRPr lang="en-US" dirty="0"/>
          </a:p>
        </p:txBody>
      </p:sp>
      <p:sp>
        <p:nvSpPr>
          <p:cNvPr id="3" name="Content Placeholder 2"/>
          <p:cNvSpPr>
            <a:spLocks noGrp="1"/>
          </p:cNvSpPr>
          <p:nvPr>
            <p:ph idx="1"/>
          </p:nvPr>
        </p:nvSpPr>
        <p:spPr>
          <a:xfrm>
            <a:off x="457200" y="1219201"/>
            <a:ext cx="8229600" cy="4906963"/>
          </a:xfrm>
        </p:spPr>
        <p:txBody>
          <a:bodyPr>
            <a:normAutofit fontScale="62500" lnSpcReduction="20000"/>
          </a:bodyPr>
          <a:lstStyle/>
          <a:p>
            <a:pPr lvl="0"/>
            <a:r>
              <a:rPr lang="en-US" dirty="0"/>
              <a:t>The devastating effects of the atomic bombs were shocking. Of the 320,000 civilians and soldiers in Hiroshima, some 80,000, according to American figures, were killed instantly or severely wounded. Moreover, many survivors suffered from short- and long-term radiation poisoning.</a:t>
            </a:r>
          </a:p>
          <a:p>
            <a:pPr lvl="0"/>
            <a:r>
              <a:rPr lang="en-US" dirty="0"/>
              <a:t>When the Hiroshima bomb was dropped, the temperature at ground zero (the point of detonation) was several thousand degrees centigrade. At the core of the blast, the temperature was 50 million degrees centigrade. The flash heat started fires a mile away. Stone walls, steel doors, and asphalt pavement glowed red hot. The heat burned the black lettering from books and newspapers, and fused clothing to skin. More than a mile from the epicenter, men had their caps etched onto their scalps, women their kimono patterns imprinted on their bodies, and children their socks burned into their legs.</a:t>
            </a:r>
          </a:p>
          <a:p>
            <a:pPr lvl="0"/>
            <a:r>
              <a:rPr lang="en-US" dirty="0"/>
              <a:t>The Hiroshima blast leveled the city. At </a:t>
            </a:r>
            <a:r>
              <a:rPr lang="en-US" dirty="0" err="1"/>
              <a:t>Shima</a:t>
            </a:r>
            <a:r>
              <a:rPr lang="en-US" dirty="0"/>
              <a:t> Clinic, </a:t>
            </a:r>
            <a:r>
              <a:rPr lang="en-US" dirty="0" smtClean="0"/>
              <a:t>for </a:t>
            </a:r>
            <a:r>
              <a:rPr lang="en-US" dirty="0"/>
              <a:t>example, the stone columns were rammed straight down into the ground. The entire building collapsed, and the occupants were vaporized. 62,000 </a:t>
            </a:r>
            <a:r>
              <a:rPr lang="en-US" dirty="0" smtClean="0"/>
              <a:t>buildings </a:t>
            </a:r>
            <a:r>
              <a:rPr lang="en-US" dirty="0"/>
              <a:t>out of a total of 90,000 were destroyed. All utilities and transportation services were wrecked. </a:t>
            </a:r>
          </a:p>
        </p:txBody>
      </p:sp>
    </p:spTree>
    <p:extLst>
      <p:ext uri="{BB962C8B-B14F-4D97-AF65-F5344CB8AC3E}">
        <p14:creationId xmlns:p14="http://schemas.microsoft.com/office/powerpoint/2010/main" val="851993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http://academic.mu.edu/meissnerd/japan-bomb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3800475" cy="495299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hiroshima-remembered.com/photos/effects/images/PC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479" y="33999"/>
            <a:ext cx="5143500" cy="49190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102502"/>
            <a:ext cx="7543800" cy="1754326"/>
          </a:xfrm>
          <a:prstGeom prst="rect">
            <a:avLst/>
          </a:prstGeom>
          <a:noFill/>
        </p:spPr>
        <p:txBody>
          <a:bodyPr wrap="square" rtlCol="0">
            <a:spAutoFit/>
          </a:bodyPr>
          <a:lstStyle/>
          <a:p>
            <a:r>
              <a:rPr lang="en-US" dirty="0" smtClean="0">
                <a:effectLst/>
              </a:rPr>
              <a:t>Within the first two to four months of the bombings, the acute effects killed 90,000–166,000 people in Hiroshima and 60,000–80,000 in Nagasaki, with roughly half of the deaths in each city occurring on the first day. The Hiroshima prefecture health department estimated that, of the people who died on the day of the explosion, 60% died from flash or flame burns, 30% from falling debris and 10% from other causes. </a:t>
            </a:r>
            <a:endParaRPr lang="en-US" dirty="0"/>
          </a:p>
        </p:txBody>
      </p:sp>
    </p:spTree>
    <p:extLst>
      <p:ext uri="{BB962C8B-B14F-4D97-AF65-F5344CB8AC3E}">
        <p14:creationId xmlns:p14="http://schemas.microsoft.com/office/powerpoint/2010/main" val="947182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Accountable talk</a:t>
            </a:r>
            <a:endParaRPr lang="en-US" dirty="0"/>
          </a:p>
        </p:txBody>
      </p:sp>
      <p:sp>
        <p:nvSpPr>
          <p:cNvPr id="3" name="Content Placeholder 2"/>
          <p:cNvSpPr>
            <a:spLocks noGrp="1"/>
          </p:cNvSpPr>
          <p:nvPr>
            <p:ph idx="1"/>
          </p:nvPr>
        </p:nvSpPr>
        <p:spPr/>
        <p:txBody>
          <a:bodyPr/>
          <a:lstStyle/>
          <a:p>
            <a:r>
              <a:rPr lang="en-US" dirty="0" smtClean="0"/>
              <a:t>I agree with _____ because</a:t>
            </a:r>
          </a:p>
          <a:p>
            <a:r>
              <a:rPr lang="en-US" dirty="0" smtClean="0"/>
              <a:t>I disagree with ______ because</a:t>
            </a:r>
          </a:p>
          <a:p>
            <a:r>
              <a:rPr lang="en-US" dirty="0" smtClean="0"/>
              <a:t>I was a little confused by _______ because</a:t>
            </a:r>
          </a:p>
          <a:p>
            <a:r>
              <a:rPr lang="en-US" dirty="0" smtClean="0"/>
              <a:t>Could you please clarify __________?</a:t>
            </a:r>
          </a:p>
          <a:p>
            <a:r>
              <a:rPr lang="en-US" dirty="0" smtClean="0"/>
              <a:t>This reminded me of __________ because</a:t>
            </a:r>
          </a:p>
          <a:p>
            <a:r>
              <a:rPr lang="en-US" dirty="0" smtClean="0"/>
              <a:t>I predict __________ because</a:t>
            </a:r>
            <a:endParaRPr lang="en-US" dirty="0"/>
          </a:p>
        </p:txBody>
      </p:sp>
    </p:spTree>
    <p:extLst>
      <p:ext uri="{BB962C8B-B14F-4D97-AF65-F5344CB8AC3E}">
        <p14:creationId xmlns:p14="http://schemas.microsoft.com/office/powerpoint/2010/main" val="62379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http://www.nucleardarkness.org/include/nucleardarkness/images/cityonfire/hiroshima_before_02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561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en-US" smtClean="0"/>
          </a:p>
        </p:txBody>
      </p:sp>
      <p:sp>
        <p:nvSpPr>
          <p:cNvPr id="48131" name="Rectangle 3"/>
          <p:cNvSpPr>
            <a:spLocks noGrp="1" noChangeArrowheads="1"/>
          </p:cNvSpPr>
          <p:nvPr>
            <p:ph type="body" idx="1"/>
          </p:nvPr>
        </p:nvSpPr>
        <p:spPr/>
        <p:txBody>
          <a:bodyPr/>
          <a:lstStyle/>
          <a:p>
            <a:pPr eaLnBrk="1" hangingPunct="1"/>
            <a:endParaRPr lang="en-US" smtClean="0"/>
          </a:p>
        </p:txBody>
      </p:sp>
      <p:pic>
        <p:nvPicPr>
          <p:cNvPr id="48132" name="Picture 5" descr="hiroshima_wideweb__430x3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
            <a:ext cx="85344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6"/>
          <p:cNvSpPr txBox="1">
            <a:spLocks noChangeArrowheads="1"/>
          </p:cNvSpPr>
          <p:nvPr/>
        </p:nvSpPr>
        <p:spPr bwMode="auto">
          <a:xfrm>
            <a:off x="457200" y="6172200"/>
            <a:ext cx="815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Atomic aftermath: the destruction of Hiroshima, Japan, after the bombing in 1945.</a:t>
            </a:r>
            <a:br>
              <a:rPr lang="en-US"/>
            </a:br>
            <a:endParaRPr lang="en-US"/>
          </a:p>
        </p:txBody>
      </p:sp>
    </p:spTree>
    <p:extLst>
      <p:ext uri="{BB962C8B-B14F-4D97-AF65-F5344CB8AC3E}">
        <p14:creationId xmlns:p14="http://schemas.microsoft.com/office/powerpoint/2010/main" val="2420238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writing:</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AutoNum type="arabicParenR"/>
            </a:pPr>
            <a:r>
              <a:rPr lang="en-US" dirty="0" smtClean="0"/>
              <a:t>Finish annotating/t-chart</a:t>
            </a:r>
          </a:p>
          <a:p>
            <a:pPr marL="514350" indent="-514350">
              <a:buAutoNum type="arabicParenR"/>
            </a:pPr>
            <a:r>
              <a:rPr lang="en-US" dirty="0" smtClean="0"/>
              <a:t>Place information in Buckets</a:t>
            </a:r>
          </a:p>
          <a:p>
            <a:pPr marL="514350" indent="-514350">
              <a:buAutoNum type="arabicParenR"/>
            </a:pPr>
            <a:r>
              <a:rPr lang="en-US" dirty="0" smtClean="0"/>
              <a:t>Make a CLAIM, with two reasons. Ex. Due to the fact he has the most $ and has the best statistics, Michael Jordan is the best basketball player of all time. </a:t>
            </a:r>
          </a:p>
          <a:p>
            <a:pPr marL="514350" indent="-514350">
              <a:buAutoNum type="arabicParenR"/>
            </a:pPr>
            <a:r>
              <a:rPr lang="en-US" dirty="0" smtClean="0"/>
              <a:t>Do your INTRO: HOOK, background information over the decision regarding the bomb, restate question, write your claim</a:t>
            </a:r>
          </a:p>
          <a:p>
            <a:pPr marL="514350" indent="-514350">
              <a:buAutoNum type="arabicParenR"/>
            </a:pPr>
            <a:r>
              <a:rPr lang="en-US" dirty="0" smtClean="0"/>
              <a:t>Body paragraphs: Mini-claim, support with TWO pieces of EVIDENCE. Make sure your REASONING clearly explains how your evidence proves your claim</a:t>
            </a:r>
          </a:p>
          <a:p>
            <a:pPr marL="514350" indent="-514350">
              <a:buAutoNum type="arabicParenR"/>
            </a:pPr>
            <a:r>
              <a:rPr lang="en-US" dirty="0" smtClean="0"/>
              <a:t>Conclusion: Restate claim, MAKE AN ALTHOUGH statement, finish by possibly going BACK to your HOOK. </a:t>
            </a:r>
            <a:endParaRPr lang="en-US" dirty="0"/>
          </a:p>
        </p:txBody>
      </p:sp>
    </p:spTree>
    <p:extLst>
      <p:ext uri="{BB962C8B-B14F-4D97-AF65-F5344CB8AC3E}">
        <p14:creationId xmlns:p14="http://schemas.microsoft.com/office/powerpoint/2010/main" val="2326820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sure you get your two cents in!</a:t>
            </a:r>
            <a:endParaRPr lang="en-US" dirty="0"/>
          </a:p>
        </p:txBody>
      </p:sp>
      <p:pic>
        <p:nvPicPr>
          <p:cNvPr id="1026" name="Picture 2" descr="http://t2.gstatic.com/images?q=tbn:ANd9GcSuim59x8O_N0ZK4nlgcLAyNp0AxnwCEm0DAXDfZ2iHzkYgpMNugMrOEWnm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98745"/>
            <a:ext cx="6008542" cy="3250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277970"/>
            <a:ext cx="467019"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3681" y="3716055"/>
            <a:ext cx="477519" cy="48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1828800"/>
            <a:ext cx="3581400" cy="1384995"/>
          </a:xfrm>
          <a:prstGeom prst="rect">
            <a:avLst/>
          </a:prstGeom>
          <a:noFill/>
        </p:spPr>
        <p:txBody>
          <a:bodyPr wrap="square" rtlCol="0">
            <a:spAutoFit/>
          </a:bodyPr>
          <a:lstStyle/>
          <a:p>
            <a:pPr marL="285750" indent="-285750">
              <a:buFont typeface="Arial" pitchFamily="34" charset="0"/>
              <a:buChar char="•"/>
            </a:pPr>
            <a:r>
              <a:rPr lang="en-US" sz="2800" dirty="0" smtClean="0"/>
              <a:t>Each time you talk, move ONE penny to the top of your desk</a:t>
            </a:r>
          </a:p>
        </p:txBody>
      </p:sp>
      <p:sp>
        <p:nvSpPr>
          <p:cNvPr id="9" name="TextBox 8"/>
          <p:cNvSpPr txBox="1"/>
          <p:nvPr/>
        </p:nvSpPr>
        <p:spPr>
          <a:xfrm>
            <a:off x="494778" y="3695821"/>
            <a:ext cx="3581400" cy="1815882"/>
          </a:xfrm>
          <a:prstGeom prst="rect">
            <a:avLst/>
          </a:prstGeom>
          <a:noFill/>
        </p:spPr>
        <p:txBody>
          <a:bodyPr wrap="square" rtlCol="0">
            <a:spAutoFit/>
          </a:bodyPr>
          <a:lstStyle/>
          <a:p>
            <a:pPr marL="285750" indent="-285750">
              <a:buFont typeface="Arial" pitchFamily="34" charset="0"/>
              <a:buChar char="•"/>
            </a:pPr>
            <a:r>
              <a:rPr lang="en-US" sz="2800" dirty="0" smtClean="0"/>
              <a:t>Listen to what other people are saying and ADD on to their input</a:t>
            </a:r>
          </a:p>
        </p:txBody>
      </p:sp>
    </p:spTree>
    <p:extLst>
      <p:ext uri="{BB962C8B-B14F-4D97-AF65-F5344CB8AC3E}">
        <p14:creationId xmlns:p14="http://schemas.microsoft.com/office/powerpoint/2010/main" val="336329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2.77778E-7 -9.71323E-7 C 0.00503 0.00439 0.01111 0.00879 0.01632 0.01272 C 0.01857 0.01434 0.02101 0.01526 0.02326 0.01642 C 0.02465 0.01711 0.02604 0.01735 0.02726 0.01827 C 0.03524 0.02405 0.04062 0.03076 0.0493 0.03469 C 0.06024 0.04926 0.07378 0.04787 0.08767 0.05273 C 0.09045 0.05365 0.09305 0.0555 0.09583 0.05643 C 0.09878 0.05735 0.11094 0.06221 0.11094 0.06568 " pathEditMode="relative" ptsTypes="fffffffA">
                                      <p:cBhvr>
                                        <p:cTn id="11" dur="2000" fill="hold"/>
                                        <p:tgtEl>
                                          <p:spTgt spid="1028"/>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2605 -0.00624 C 0.03386 -0.00277 0.04011 0.00463 0.04792 0.00833 C 0.05417 0.01411 0.05886 0.01989 0.0658 0.0229 C 0.07049 0.03238 0.07639 0.03261 0.08368 0.03747 C 0.08542 0.0458 0.09167 0.05389 0.09862 0.05389 " pathEditMode="relative" ptsTypes="ffffA">
                                      <p:cBhvr>
                                        <p:cTn id="15" dur="2000" fill="hold"/>
                                        <p:tgtEl>
                                          <p:spTgt spid="1027"/>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8229600" cy="1143000"/>
          </a:xfrm>
        </p:spPr>
        <p:txBody>
          <a:bodyPr/>
          <a:lstStyle/>
          <a:p>
            <a:r>
              <a:rPr lang="en-US" dirty="0" smtClean="0"/>
              <a:t>Battle of Coral Sea</a:t>
            </a:r>
            <a:endParaRPr lang="en-US" dirty="0"/>
          </a:p>
        </p:txBody>
      </p:sp>
      <p:sp>
        <p:nvSpPr>
          <p:cNvPr id="6" name="Content Placeholder 5"/>
          <p:cNvSpPr>
            <a:spLocks noGrp="1"/>
          </p:cNvSpPr>
          <p:nvPr>
            <p:ph sz="half" idx="1"/>
          </p:nvPr>
        </p:nvSpPr>
        <p:spPr>
          <a:xfrm>
            <a:off x="377087" y="990600"/>
            <a:ext cx="4038600" cy="4525963"/>
          </a:xfrm>
        </p:spPr>
        <p:txBody>
          <a:bodyPr>
            <a:normAutofit fontScale="92500"/>
          </a:bodyPr>
          <a:lstStyle/>
          <a:p>
            <a:pPr marL="457200" lvl="1" indent="0">
              <a:buNone/>
            </a:pPr>
            <a:r>
              <a:rPr lang="en-US" dirty="0" smtClean="0"/>
              <a:t>-- May 1942</a:t>
            </a:r>
          </a:p>
          <a:p>
            <a:pPr lvl="1"/>
            <a:r>
              <a:rPr lang="en-US" dirty="0" smtClean="0"/>
              <a:t>Admiral Chester Nimitz (U.S. Navy) </a:t>
            </a:r>
          </a:p>
          <a:p>
            <a:pPr lvl="1"/>
            <a:r>
              <a:rPr lang="en-US" dirty="0" smtClean="0"/>
              <a:t>Japan planning on invading Port Moresby New Guinea (would then be able to invade Australia</a:t>
            </a:r>
          </a:p>
          <a:p>
            <a:pPr lvl="1"/>
            <a:r>
              <a:rPr lang="en-US" dirty="0" smtClean="0"/>
              <a:t>Involved over 60 ships and 250 airplanes</a:t>
            </a:r>
          </a:p>
          <a:p>
            <a:pPr lvl="1"/>
            <a:r>
              <a:rPr lang="en-US" dirty="0" smtClean="0"/>
              <a:t>Neither side won, but kept Japan from taking Australia</a:t>
            </a:r>
            <a:endParaRPr lang="en-US" dirty="0"/>
          </a:p>
        </p:txBody>
      </p:sp>
      <p:sp>
        <p:nvSpPr>
          <p:cNvPr id="7" name="Content Placeholder 6"/>
          <p:cNvSpPr>
            <a:spLocks noGrp="1"/>
          </p:cNvSpPr>
          <p:nvPr>
            <p:ph sz="half" idx="2"/>
          </p:nvPr>
        </p:nvSpPr>
        <p:spPr/>
        <p:txBody>
          <a:bodyPr>
            <a:normAutofit fontScale="92500"/>
          </a:bodyPr>
          <a:lstStyle/>
          <a:p>
            <a:endParaRPr lang="en-US" dirty="0"/>
          </a:p>
        </p:txBody>
      </p:sp>
      <p:pic>
        <p:nvPicPr>
          <p:cNvPr id="5122" name="Picture 2" descr="File:Large explosion aboard USS Lexington (CV-2), 8 may 194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914" y="3124200"/>
            <a:ext cx="4533900" cy="36332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le:Pacific War Japanese Advance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2021" y="195739"/>
            <a:ext cx="4511979" cy="292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457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Midway</a:t>
            </a:r>
            <a:endParaRPr lang="en-US" dirty="0"/>
          </a:p>
        </p:txBody>
      </p:sp>
      <p:sp>
        <p:nvSpPr>
          <p:cNvPr id="3" name="Content Placeholder 2"/>
          <p:cNvSpPr>
            <a:spLocks noGrp="1"/>
          </p:cNvSpPr>
          <p:nvPr>
            <p:ph sz="half" idx="1"/>
          </p:nvPr>
        </p:nvSpPr>
        <p:spPr>
          <a:xfrm>
            <a:off x="457200" y="1600201"/>
            <a:ext cx="3352800" cy="4525963"/>
          </a:xfrm>
        </p:spPr>
        <p:txBody>
          <a:bodyPr>
            <a:normAutofit fontScale="92500" lnSpcReduction="20000"/>
          </a:bodyPr>
          <a:lstStyle/>
          <a:p>
            <a:r>
              <a:rPr lang="en-US" dirty="0" smtClean="0"/>
              <a:t>U.S. knew ahead of time about attack on Islands</a:t>
            </a:r>
          </a:p>
          <a:p>
            <a:r>
              <a:rPr lang="en-US" dirty="0" smtClean="0"/>
              <a:t>June 4</a:t>
            </a:r>
            <a:r>
              <a:rPr lang="en-US" baseline="30000" dirty="0" smtClean="0"/>
              <a:t>th</a:t>
            </a:r>
            <a:r>
              <a:rPr lang="en-US" dirty="0" smtClean="0"/>
              <a:t>, 1942</a:t>
            </a:r>
          </a:p>
          <a:p>
            <a:r>
              <a:rPr lang="en-US" dirty="0" smtClean="0"/>
              <a:t>Seven aircraft carriers and over 500 airplanes </a:t>
            </a:r>
          </a:p>
          <a:p>
            <a:r>
              <a:rPr lang="en-US" dirty="0" smtClean="0"/>
              <a:t>U.S. planes attack Japanese aircraft carriers (planes refueling), sink four aircraft carriers</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a:p>
        </p:txBody>
      </p:sp>
      <p:pic>
        <p:nvPicPr>
          <p:cNvPr id="6146" name="Picture 2" descr="File:Midway Atol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19200"/>
            <a:ext cx="5013982" cy="471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786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940" y="19833"/>
            <a:ext cx="8229600" cy="1143000"/>
          </a:xfrm>
        </p:spPr>
        <p:txBody>
          <a:bodyPr/>
          <a:lstStyle/>
          <a:p>
            <a:r>
              <a:rPr lang="en-US" dirty="0" smtClean="0"/>
              <a:t>Guadalcanal </a:t>
            </a:r>
            <a:endParaRPr lang="en-US" dirty="0"/>
          </a:p>
        </p:txBody>
      </p:sp>
      <p:sp>
        <p:nvSpPr>
          <p:cNvPr id="3" name="Content Placeholder 2"/>
          <p:cNvSpPr>
            <a:spLocks noGrp="1"/>
          </p:cNvSpPr>
          <p:nvPr>
            <p:ph sz="half" idx="1"/>
          </p:nvPr>
        </p:nvSpPr>
        <p:spPr>
          <a:xfrm>
            <a:off x="349685" y="990600"/>
            <a:ext cx="4038600" cy="4525963"/>
          </a:xfrm>
        </p:spPr>
        <p:txBody>
          <a:bodyPr/>
          <a:lstStyle/>
          <a:p>
            <a:r>
              <a:rPr lang="en-US" dirty="0" smtClean="0"/>
              <a:t>One of Solomon Islands</a:t>
            </a:r>
          </a:p>
          <a:p>
            <a:r>
              <a:rPr lang="en-US" dirty="0" smtClean="0"/>
              <a:t>Fighting lasted six months (August 1942-Feb. 1943)</a:t>
            </a:r>
          </a:p>
          <a:p>
            <a:r>
              <a:rPr lang="en-US" dirty="0" smtClean="0"/>
              <a:t>Rainy, jungle</a:t>
            </a:r>
          </a:p>
          <a:p>
            <a:r>
              <a:rPr lang="en-US" dirty="0" smtClean="0"/>
              <a:t>Average marine lost 20-40 pounds during the fighting </a:t>
            </a:r>
            <a:endParaRPr lang="en-US" dirty="0"/>
          </a:p>
        </p:txBody>
      </p:sp>
      <p:sp>
        <p:nvSpPr>
          <p:cNvPr id="4" name="Content Placeholder 3"/>
          <p:cNvSpPr>
            <a:spLocks noGrp="1"/>
          </p:cNvSpPr>
          <p:nvPr>
            <p:ph sz="half" idx="2"/>
          </p:nvPr>
        </p:nvSpPr>
        <p:spPr/>
        <p:txBody>
          <a:bodyPr/>
          <a:lstStyle/>
          <a:p>
            <a:endParaRPr lang="en-US"/>
          </a:p>
        </p:txBody>
      </p:sp>
      <p:pic>
        <p:nvPicPr>
          <p:cNvPr id="7170" name="Picture 2" descr="File:Marines rest in the field on Guadalcan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4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ile:Pacific Theater Areas;map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657600"/>
            <a:ext cx="4311041" cy="313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879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Leyte Gulf</a:t>
            </a:r>
            <a:endParaRPr lang="en-US" dirty="0"/>
          </a:p>
        </p:txBody>
      </p:sp>
      <p:sp>
        <p:nvSpPr>
          <p:cNvPr id="3" name="Content Placeholder 2"/>
          <p:cNvSpPr>
            <a:spLocks noGrp="1"/>
          </p:cNvSpPr>
          <p:nvPr>
            <p:ph sz="half" idx="1"/>
          </p:nvPr>
        </p:nvSpPr>
        <p:spPr/>
        <p:txBody>
          <a:bodyPr/>
          <a:lstStyle/>
          <a:p>
            <a:r>
              <a:rPr lang="en-US" dirty="0" smtClean="0"/>
              <a:t>Largest Naval battle ever fought</a:t>
            </a:r>
          </a:p>
          <a:p>
            <a:r>
              <a:rPr lang="en-US" dirty="0" smtClean="0"/>
              <a:t>Involved over 200 ships and 2,000 airplanes</a:t>
            </a:r>
          </a:p>
          <a:p>
            <a:r>
              <a:rPr lang="en-US" dirty="0" smtClean="0"/>
              <a:t>Helped U.S. take the Philippines back </a:t>
            </a:r>
          </a:p>
          <a:p>
            <a:endParaRPr lang="en-US" dirty="0"/>
          </a:p>
        </p:txBody>
      </p:sp>
      <p:sp>
        <p:nvSpPr>
          <p:cNvPr id="4" name="Content Placeholder 3"/>
          <p:cNvSpPr>
            <a:spLocks noGrp="1"/>
          </p:cNvSpPr>
          <p:nvPr>
            <p:ph sz="half" idx="2"/>
          </p:nvPr>
        </p:nvSpPr>
        <p:spPr/>
        <p:txBody>
          <a:bodyPr/>
          <a:lstStyle/>
          <a:p>
            <a:endParaRPr lang="en-US"/>
          </a:p>
        </p:txBody>
      </p:sp>
      <p:pic>
        <p:nvPicPr>
          <p:cNvPr id="8194" name="Picture 2" descr="http://en.citizendium.org/images/thumb/f/ff/Leyte_Musashi_and_DD.jpg/350px-Leyte_Musashi_and_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0"/>
            <a:ext cx="46762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933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229600" cy="1143000"/>
          </a:xfrm>
        </p:spPr>
        <p:txBody>
          <a:bodyPr/>
          <a:lstStyle/>
          <a:p>
            <a:r>
              <a:rPr lang="en-US" dirty="0" smtClean="0"/>
              <a:t>Iwo Jima</a:t>
            </a:r>
            <a:endParaRPr lang="en-US" dirty="0"/>
          </a:p>
        </p:txBody>
      </p:sp>
      <p:sp>
        <p:nvSpPr>
          <p:cNvPr id="3" name="Content Placeholder 2"/>
          <p:cNvSpPr>
            <a:spLocks noGrp="1"/>
          </p:cNvSpPr>
          <p:nvPr>
            <p:ph sz="half" idx="1"/>
          </p:nvPr>
        </p:nvSpPr>
        <p:spPr>
          <a:xfrm>
            <a:off x="457200" y="609600"/>
            <a:ext cx="4038600" cy="4525963"/>
          </a:xfrm>
        </p:spPr>
        <p:txBody>
          <a:bodyPr>
            <a:normAutofit fontScale="92500"/>
          </a:bodyPr>
          <a:lstStyle/>
          <a:p>
            <a:r>
              <a:rPr lang="en-US" dirty="0" smtClean="0"/>
              <a:t>3 mile long volcanic island</a:t>
            </a:r>
          </a:p>
          <a:p>
            <a:r>
              <a:rPr lang="en-US" dirty="0" smtClean="0"/>
              <a:t>Japanese had dug over 10 miles of tunnels</a:t>
            </a:r>
          </a:p>
          <a:p>
            <a:r>
              <a:rPr lang="en-US" dirty="0" smtClean="0"/>
              <a:t>Were told to kill 10 Americans before they died </a:t>
            </a:r>
          </a:p>
          <a:p>
            <a:r>
              <a:rPr lang="en-US" dirty="0" smtClean="0"/>
              <a:t>Of over 18,000 Japanese troops, only 216 were taken prisoner, rest were killed or missing!  </a:t>
            </a:r>
          </a:p>
          <a:p>
            <a:pPr marL="0" indent="0">
              <a:buNone/>
            </a:pPr>
            <a:endParaRPr lang="en-US" dirty="0"/>
          </a:p>
        </p:txBody>
      </p:sp>
      <p:pic>
        <p:nvPicPr>
          <p:cNvPr id="1026" name="Picture 2" descr="http://www.iwojima.com/raising/lflaga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478" y="0"/>
            <a:ext cx="4435522"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37mm Gun fires against cave positions at Iwo Jim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478" y="4191000"/>
            <a:ext cx="4343400" cy="24838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1/18/Iwo_jima_location_ma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1745" y="4393159"/>
            <a:ext cx="1466733" cy="246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768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5040</TotalTime>
  <Words>1919</Words>
  <Application>Microsoft Office PowerPoint</Application>
  <PresentationFormat>On-screen Show (4:3)</PresentationFormat>
  <Paragraphs>114</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Please do the following:</vt:lpstr>
      <vt:lpstr>How discussion will be graded</vt:lpstr>
      <vt:lpstr>Accountable talk</vt:lpstr>
      <vt:lpstr>Make sure you get your two cents in!</vt:lpstr>
      <vt:lpstr>Battle of Coral Sea</vt:lpstr>
      <vt:lpstr>Battle of Midway</vt:lpstr>
      <vt:lpstr>Guadalcanal </vt:lpstr>
      <vt:lpstr>Battle of Leyte Gulf</vt:lpstr>
      <vt:lpstr>Iwo Jima</vt:lpstr>
      <vt:lpstr>Potsdam Declaration</vt:lpstr>
      <vt:lpstr>Japanese Surrender</vt:lpstr>
      <vt:lpstr>PowerPoint Presentation</vt:lpstr>
      <vt:lpstr>Station One: Creating the bomb</vt:lpstr>
      <vt:lpstr>Key locations for developing the bomb</vt:lpstr>
      <vt:lpstr>PowerPoint Presentation</vt:lpstr>
      <vt:lpstr>Station Two: Nuclear Test</vt:lpstr>
      <vt:lpstr>PowerPoint Presentation</vt:lpstr>
      <vt:lpstr>Station Three: Okinawa</vt:lpstr>
      <vt:lpstr>PowerPoint Presentation</vt:lpstr>
      <vt:lpstr>PowerPoint Presentation</vt:lpstr>
      <vt:lpstr>Station Four: Firebombing</vt:lpstr>
      <vt:lpstr>PowerPoint Presentation</vt:lpstr>
      <vt:lpstr>Station Five: Where to bomb?</vt:lpstr>
      <vt:lpstr>PowerPoint Presentation</vt:lpstr>
      <vt:lpstr>Station six: The bombs</vt:lpstr>
      <vt:lpstr>PowerPoint Presentation</vt:lpstr>
      <vt:lpstr>Hiroshima              Nagasaki</vt:lpstr>
      <vt:lpstr>Station Seven: The effects</vt:lpstr>
      <vt:lpstr>PowerPoint Presentation</vt:lpstr>
      <vt:lpstr>PowerPoint Presentation</vt:lpstr>
      <vt:lpstr>PowerPoint Presentation</vt:lpstr>
      <vt:lpstr>Steps to writing:</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Moffat, Trevor</dc:creator>
  <cp:lastModifiedBy>Moffat, Trevor</cp:lastModifiedBy>
  <cp:revision>33</cp:revision>
  <cp:lastPrinted>2013-03-22T21:20:54Z</cp:lastPrinted>
  <dcterms:created xsi:type="dcterms:W3CDTF">2012-04-02T16:05:03Z</dcterms:created>
  <dcterms:modified xsi:type="dcterms:W3CDTF">2014-05-19T14:22:00Z</dcterms:modified>
</cp:coreProperties>
</file>